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9" r:id="rId6"/>
    <p:sldId id="260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Leung" initials="CL" lastIdx="1" clrIdx="0">
    <p:extLst>
      <p:ext uri="{19B8F6BF-5375-455C-9EA6-DF929625EA0E}">
        <p15:presenceInfo xmlns:p15="http://schemas.microsoft.com/office/powerpoint/2012/main" userId="fde371aadf6f91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7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9F40C-5A00-4518-A3BA-DDC1B5767BD3}" type="datetimeFigureOut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F31CC-A185-49F5-85C3-ECAF988B6D3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8679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EE705E-C1BF-4AE9-88E8-2D51755B2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083993-3359-4CE5-81C5-CFF4954B2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DF6B9B-D504-4AFF-A3DD-D0AE6324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9D784-3D14-4ABA-925B-1EF60AAFA04D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224C3C-813A-4F08-95BA-FCEE62336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F3A18A-B999-4FCC-90D0-03C4F879C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308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AF700C-71CE-49E7-8E60-A229FC30D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C3EB29-9984-4883-8F31-3F31F48BC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04BF21-3363-48C0-ACF8-C5B1CFDFC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2D0C-D068-4C09-BB6D-156D62265AFE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A9FDDE-A44E-4AC7-9E6A-88B8D084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9CAF4B-0112-4E0A-ABE3-8CD66821F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4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1492DD5-B11A-4861-B1B1-020FD8E03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D24691A-8661-4425-B1CB-3991A390C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18263D-5B65-471A-85CB-95075D70A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997E-192B-41FA-9092-E9D06AEFFF96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988D90-C4A7-46CB-9232-09A4AE160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FB5595-28D7-4B6E-B3F1-6809BD8AF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676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D6A476-11F9-46DF-9497-3773ACCE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59A81B-E626-4B6D-9CD7-FC5A6140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A20560-536A-473A-B5B4-BCBE0BF72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E366-B2E3-4BBA-A4CA-D4972AE26514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06C3AE-EF76-4354-8823-7594CBF9D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9EE581-23AE-4A16-9AF0-2E9155F9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003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FBBCD9-764F-4697-AFCC-AE4A1FAB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12872CF-4194-4202-AF0C-30D799E75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DC89B9-2A2A-4822-A05B-DECE693E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81EE1-9AB2-427B-94C1-6B93EE4CAD68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5DB084-072D-43AE-A504-C4606CBB4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DDBDD8-6485-42FD-B34C-50C877A8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396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5BE7F9-4ABF-4C35-9165-FDAB92C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293044-5EA7-4F09-B6ED-5B2EEFF887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FCABDF7-BE8F-447A-BB07-0308CC1BC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8568940-9FD9-45B0-8085-5DE56098A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B73F-39AF-4BC7-B6AB-8AE502244782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87A20C-0DCC-454F-841D-EBECE203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E88852-CC8B-40DD-A0D9-CC1E12A6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6968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55465E-D51B-4275-885C-BD5882A8E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5070BBF-D843-4D97-B4B5-39CD4568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B2ABDD-D5A2-4217-964A-B35B4D8AC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B4B0EAE-3A90-4251-842D-B15BC664B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54C51BE-BABB-4C3D-A01A-EEF5E64A5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1B3410A-CED1-4AF3-B189-0D96716E8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3D1E-E885-4CD8-BA2D-470076AF6646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202FFE5-8B15-4EC9-929E-628FBDF2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5CBF42-6E1F-4B2C-89EB-9D8EF49A4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5446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F4CDF-FBE9-4B54-9E3C-1C72F26FE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EF09E3A-7D69-44FD-AF08-67C0EF2E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7180-F954-4FBD-9B61-E471D2763FD6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319CC0E-5AD0-46E4-9706-5A927212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291C9FE-8902-435C-9E7B-3DD7840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8436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7B0FF1C-FB82-4856-A6B0-AD0B412FA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88BBC-8E54-45E9-B745-BA921B7E1DE9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CC21A36-9C86-4029-953D-5E88F99D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35C26FE-BD92-469F-8A2F-0A939E98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0250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F8321F-D2E8-4011-A412-F19DB0E94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68C62B-940E-43DE-B70A-81282BA11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5C63FE0-E685-4263-9647-728659E99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27A4A50-BD0A-4F26-B8CA-970D4462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B370-36EE-4B2C-8D18-6884C01A2FAC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A1A146F-1F6C-419D-8AFB-FDBE2362B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6147B4-0D9F-4521-8007-4BDD1D24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310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41BD1E-CA4C-45F0-BACF-81A616518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EB2D609-9D21-4A8A-A05F-AB0238F162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ECBB234-9D6A-48B9-BAD7-CDF1D9316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B3F4787-6952-4382-BC3D-5BCFF531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7991-2198-444D-920B-FC79271FA9E0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8975144-511D-4DAA-83D6-0B54B910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320F8A7-A651-4C03-8D63-4348C1C5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82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DE68C99-AEF0-4B04-8B94-80D59C26F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4D5A017-302D-4773-998D-2BF69B16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8434944-C238-460D-92CD-64C93D961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EE3B0-1777-448A-AAEB-9AA4D20FF1D4}" type="datetime1">
              <a:rPr lang="zh-HK" altLang="en-US" smtClean="0"/>
              <a:t>20/5/2020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6C88AD-64F5-4FD5-BC4A-5BC0562D1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A9766A8-6040-499F-80AC-470DE7128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14466-4409-4C2E-81A2-E9CA08CA460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9484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RvNk_8Jprk" TargetMode="External"/><Relationship Id="rId2" Type="http://schemas.openxmlformats.org/officeDocument/2006/relationships/hyperlink" Target="https://www.chp.gov.hk/files/pdf/reduce_social_contact_to_protect_yourself_and_others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c/ChpGovHkChannel" TargetMode="External"/><Relationship Id="rId4" Type="http://schemas.openxmlformats.org/officeDocument/2006/relationships/hyperlink" Target="https://www.chp.gov.hk/en/resources/464/102466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RvNk_8Jprk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ChpGovHkChannel" TargetMode="External"/><Relationship Id="rId2" Type="http://schemas.openxmlformats.org/officeDocument/2006/relationships/hyperlink" Target="https://www.chp.gov.hk/en/resources/464/102466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>
            <a:extLst>
              <a:ext uri="{FF2B5EF4-FFF2-40B4-BE49-F238E27FC236}">
                <a16:creationId xmlns:a16="http://schemas.microsoft.com/office/drawing/2014/main" id="{0A542733-080A-474A-9BF1-7CD18A691D4B}"/>
              </a:ext>
            </a:extLst>
          </p:cNvPr>
          <p:cNvSpPr txBox="1">
            <a:spLocks/>
          </p:cNvSpPr>
          <p:nvPr/>
        </p:nvSpPr>
        <p:spPr>
          <a:xfrm>
            <a:off x="1358900" y="4928235"/>
            <a:ext cx="6400800" cy="1752600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342900" marR="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»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-US" altLang="zh-HK" sz="2000" dirty="0">
                <a:solidFill>
                  <a:sysClr val="windowText" lastClr="000000"/>
                </a:solidFill>
                <a:latin typeface="+mn-lt"/>
              </a:rPr>
              <a:t>English Language Education Section</a:t>
            </a:r>
          </a:p>
          <a:p>
            <a:pPr marL="0" indent="0">
              <a:buNone/>
            </a:pPr>
            <a:r>
              <a:rPr lang="en-US" altLang="zh-HK" sz="2000" dirty="0">
                <a:solidFill>
                  <a:sysClr val="windowText" lastClr="000000"/>
                </a:solidFill>
                <a:latin typeface="+mn-lt"/>
              </a:rPr>
              <a:t>Curriculum Development Institute</a:t>
            </a:r>
          </a:p>
          <a:p>
            <a:pPr marL="0" indent="0">
              <a:buNone/>
            </a:pPr>
            <a:r>
              <a:rPr lang="en-US" altLang="zh-HK" sz="2000" dirty="0">
                <a:solidFill>
                  <a:sysClr val="windowText" lastClr="000000"/>
                </a:solidFill>
                <a:latin typeface="+mn-lt"/>
              </a:rPr>
              <a:t>Education Bureau</a:t>
            </a: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tx1"/>
                </a:solidFill>
                <a:latin typeface="+mn-lt"/>
              </a:rPr>
              <a:t>May </a:t>
            </a:r>
            <a:r>
              <a:rPr lang="en-US" altLang="zh-CN" sz="2000" dirty="0">
                <a:solidFill>
                  <a:sysClr val="windowText" lastClr="000000"/>
                </a:solidFill>
                <a:latin typeface="+mn-lt"/>
              </a:rPr>
              <a:t>2020</a:t>
            </a:r>
            <a:endParaRPr lang="zh-HK" altLang="en-US" sz="200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9AD8693D-1142-4AE8-A042-D9B45091A8EC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903721" y="561433"/>
            <a:ext cx="10601094" cy="23876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HK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Making good use of time while staying at home for </a:t>
            </a:r>
            <a:r>
              <a:rPr lang="en-US" altLang="zh-HK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social distancing</a:t>
            </a:r>
            <a:endParaRPr lang="zh-HK" alt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副標題 2">
            <a:extLst>
              <a:ext uri="{FF2B5EF4-FFF2-40B4-BE49-F238E27FC236}">
                <a16:creationId xmlns:a16="http://schemas.microsoft.com/office/drawing/2014/main" id="{FC6C46AB-B0DE-4C1F-B9EC-076711F13470}"/>
              </a:ext>
            </a:extLst>
          </p:cNvPr>
          <p:cNvSpPr txBox="1">
            <a:spLocks/>
          </p:cNvSpPr>
          <p:nvPr/>
        </p:nvSpPr>
        <p:spPr>
          <a:xfrm>
            <a:off x="1358900" y="3734435"/>
            <a:ext cx="5803135" cy="835339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342900" marR="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»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-US" altLang="zh-HK" sz="2000" dirty="0">
                <a:solidFill>
                  <a:sysClr val="windowText" lastClr="000000"/>
                </a:solidFill>
                <a:latin typeface="+mn-lt"/>
              </a:rPr>
              <a:t>Learning and Teaching Resources for KS1</a:t>
            </a:r>
            <a:endParaRPr lang="zh-HK" altLang="en-US" sz="2000" dirty="0">
              <a:solidFill>
                <a:sysClr val="windowText" lastClr="000000"/>
              </a:solidFill>
              <a:latin typeface="+mn-lt"/>
            </a:endParaRPr>
          </a:p>
        </p:txBody>
      </p: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F0C9D0A4-F724-4400-B31A-37CC97A45825}"/>
              </a:ext>
            </a:extLst>
          </p:cNvPr>
          <p:cNvCxnSpPr/>
          <p:nvPr/>
        </p:nvCxnSpPr>
        <p:spPr>
          <a:xfrm>
            <a:off x="1358900" y="4328160"/>
            <a:ext cx="629158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40C6D3E0-07D7-470B-ADB8-0A078857D2EC}"/>
              </a:ext>
            </a:extLst>
          </p:cNvPr>
          <p:cNvGrpSpPr/>
          <p:nvPr/>
        </p:nvGrpSpPr>
        <p:grpSpPr>
          <a:xfrm rot="21367249">
            <a:off x="7943331" y="4123001"/>
            <a:ext cx="4077737" cy="2387599"/>
            <a:chOff x="7707863" y="3734435"/>
            <a:chExt cx="4077737" cy="2387599"/>
          </a:xfrm>
        </p:grpSpPr>
        <p:sp>
          <p:nvSpPr>
            <p:cNvPr id="50" name="雲朵形 49">
              <a:extLst>
                <a:ext uri="{FF2B5EF4-FFF2-40B4-BE49-F238E27FC236}">
                  <a16:creationId xmlns:a16="http://schemas.microsoft.com/office/drawing/2014/main" id="{43349A56-7A09-4E94-A964-074570494117}"/>
                </a:ext>
              </a:extLst>
            </p:cNvPr>
            <p:cNvSpPr/>
            <p:nvPr/>
          </p:nvSpPr>
          <p:spPr>
            <a:xfrm>
              <a:off x="7707863" y="3734435"/>
              <a:ext cx="4077737" cy="2387599"/>
            </a:xfrm>
            <a:prstGeom prst="cloud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HK" dirty="0"/>
                <a:t> </a:t>
              </a:r>
              <a:endParaRPr lang="zh-HK" altLang="en-US" dirty="0"/>
            </a:p>
          </p:txBody>
        </p:sp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84B58A2E-413E-4BA5-8713-3F23B15404FB}"/>
                </a:ext>
              </a:extLst>
            </p:cNvPr>
            <p:cNvSpPr/>
            <p:nvPr/>
          </p:nvSpPr>
          <p:spPr>
            <a:xfrm rot="21254308">
              <a:off x="8082185" y="4252135"/>
              <a:ext cx="3426121" cy="107721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perspectiveLef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 algn="ctr"/>
              <a:r>
                <a:rPr lang="en-US" altLang="zh-TW" sz="3200" b="1" dirty="0">
                  <a:ln/>
                  <a:solidFill>
                    <a:schemeClr val="accent3"/>
                  </a:solidFill>
                </a:rPr>
                <a:t>Together, </a:t>
              </a:r>
            </a:p>
            <a:p>
              <a:pPr algn="ctr"/>
              <a:r>
                <a:rPr lang="en-US" altLang="zh-TW" sz="3200" b="1" dirty="0">
                  <a:ln/>
                  <a:solidFill>
                    <a:schemeClr val="accent3"/>
                  </a:solidFill>
                </a:rPr>
                <a:t>We Fight the Virus!</a:t>
              </a:r>
              <a:endParaRPr lang="zh-TW" altLang="en-US" sz="3200" b="1" dirty="0">
                <a:ln/>
                <a:solidFill>
                  <a:schemeClr val="accent3"/>
                </a:solidFill>
              </a:endParaRPr>
            </a:p>
          </p:txBody>
        </p:sp>
      </p:grpSp>
      <p:sp>
        <p:nvSpPr>
          <p:cNvPr id="53" name="投影片編號版面配置區 52">
            <a:extLst>
              <a:ext uri="{FF2B5EF4-FFF2-40B4-BE49-F238E27FC236}">
                <a16:creationId xmlns:a16="http://schemas.microsoft.com/office/drawing/2014/main" id="{E025DE95-2BD5-42FA-AC34-DD53B1D27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206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DF613EA-B63A-4DE8-8442-E4371A41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10</a:t>
            </a:fld>
            <a:endParaRPr lang="zh-HK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1F0A5F9-46D9-4355-8943-0BB9438DC0E0}"/>
              </a:ext>
            </a:extLst>
          </p:cNvPr>
          <p:cNvSpPr/>
          <p:nvPr/>
        </p:nvSpPr>
        <p:spPr>
          <a:xfrm>
            <a:off x="652626" y="139700"/>
            <a:ext cx="104377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HK" sz="2400" b="1" dirty="0"/>
              <a:t>Part 5</a:t>
            </a:r>
          </a:p>
          <a:p>
            <a:r>
              <a:rPr lang="en-US" altLang="zh-HK" sz="2000" b="1" dirty="0"/>
              <a:t>Extended activity </a:t>
            </a:r>
            <a:r>
              <a:rPr lang="en-US" altLang="zh-HK" sz="2000" dirty="0"/>
              <a:t>– Think of </a:t>
            </a:r>
            <a:r>
              <a:rPr lang="en-US" altLang="zh-HK" sz="2000" b="1" dirty="0"/>
              <a:t>an interesting activity </a:t>
            </a:r>
            <a:r>
              <a:rPr lang="en-US" altLang="zh-HK" sz="2000" dirty="0"/>
              <a:t>for you to </a:t>
            </a:r>
            <a:r>
              <a:rPr lang="en-US" altLang="zh-HK" sz="2000" dirty="0" smtClean="0"/>
              <a:t>do while staying </a:t>
            </a:r>
            <a:r>
              <a:rPr lang="en-US" altLang="zh-HK" sz="2000" dirty="0"/>
              <a:t>at home, e.g. making a tool to protect family members from coronavirus, setting a quiz about coronavirus to learn more about the virus and fight against it, and sharing a good book/TV </a:t>
            </a:r>
            <a:r>
              <a:rPr lang="en-US" altLang="zh-HK" sz="2000" dirty="0" err="1"/>
              <a:t>programme</a:t>
            </a:r>
            <a:r>
              <a:rPr lang="en-US" altLang="zh-HK" sz="2000" dirty="0"/>
              <a:t> with your friends. Write about the activity in the space provided below. </a:t>
            </a:r>
            <a:endParaRPr lang="zh-TW" altLang="zh-HK" sz="2000" dirty="0"/>
          </a:p>
          <a:p>
            <a:endParaRPr lang="en-US" altLang="zh-HK" sz="2400" b="1" dirty="0"/>
          </a:p>
        </p:txBody>
      </p:sp>
      <p:sp>
        <p:nvSpPr>
          <p:cNvPr id="6" name="文字方塊 89">
            <a:extLst>
              <a:ext uri="{FF2B5EF4-FFF2-40B4-BE49-F238E27FC236}">
                <a16:creationId xmlns:a16="http://schemas.microsoft.com/office/drawing/2014/main" id="{4710F292-4989-49B7-9029-735B147A5D9F}"/>
              </a:ext>
            </a:extLst>
          </p:cNvPr>
          <p:cNvSpPr txBox="1"/>
          <p:nvPr/>
        </p:nvSpPr>
        <p:spPr>
          <a:xfrm>
            <a:off x="791940" y="1831765"/>
            <a:ext cx="1567815" cy="14947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1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Write about an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interesting activity 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and give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supporting </a:t>
            </a:r>
            <a:r>
              <a:rPr lang="en-US" sz="1600" b="1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details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zh-TW" sz="1600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87">
            <a:extLst>
              <a:ext uri="{FF2B5EF4-FFF2-40B4-BE49-F238E27FC236}">
                <a16:creationId xmlns:a16="http://schemas.microsoft.com/office/drawing/2014/main" id="{93127CBC-64E3-418A-A351-FF34636250E5}"/>
              </a:ext>
            </a:extLst>
          </p:cNvPr>
          <p:cNvSpPr txBox="1"/>
          <p:nvPr/>
        </p:nvSpPr>
        <p:spPr>
          <a:xfrm>
            <a:off x="9982200" y="1970988"/>
            <a:ext cx="1647825" cy="155924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4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adjectives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to describe things and feelings, e.g. ‘</a:t>
            </a:r>
            <a:r>
              <a:rPr lang="en-US" sz="16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cute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’, ‘enjoyable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’, ‘relaxed’.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88">
            <a:extLst>
              <a:ext uri="{FF2B5EF4-FFF2-40B4-BE49-F238E27FC236}">
                <a16:creationId xmlns:a16="http://schemas.microsoft.com/office/drawing/2014/main" id="{06B5006C-2211-431B-8B05-F66DACB31F88}"/>
              </a:ext>
            </a:extLst>
          </p:cNvPr>
          <p:cNvSpPr txBox="1"/>
          <p:nvPr/>
        </p:nvSpPr>
        <p:spPr>
          <a:xfrm>
            <a:off x="764318" y="4741502"/>
            <a:ext cx="1568450" cy="102997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3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‘can’ 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to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give suggestions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e.g. ‘I can…’.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9" name="文字方塊 90">
            <a:extLst>
              <a:ext uri="{FF2B5EF4-FFF2-40B4-BE49-F238E27FC236}">
                <a16:creationId xmlns:a16="http://schemas.microsoft.com/office/drawing/2014/main" id="{4FFFA577-8D98-44B3-9307-09308EC802D4}"/>
              </a:ext>
            </a:extLst>
          </p:cNvPr>
          <p:cNvSpPr txBox="1"/>
          <p:nvPr/>
        </p:nvSpPr>
        <p:spPr>
          <a:xfrm>
            <a:off x="9982200" y="3651341"/>
            <a:ext cx="1647824" cy="176498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5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connectives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to link ideas and give reasons, e.g. ‘and’, ‘or’, ‘but’, ‘because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’.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1">
            <a:extLst>
              <a:ext uri="{FF2B5EF4-FFF2-40B4-BE49-F238E27FC236}">
                <a16:creationId xmlns:a16="http://schemas.microsoft.com/office/drawing/2014/main" id="{CC736AE7-5513-4FEC-B5DA-7B6E9915AD81}"/>
              </a:ext>
            </a:extLst>
          </p:cNvPr>
          <p:cNvSpPr txBox="1"/>
          <p:nvPr/>
        </p:nvSpPr>
        <p:spPr>
          <a:xfrm>
            <a:off x="791305" y="3432047"/>
            <a:ext cx="1568450" cy="120396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Tip 2</a:t>
            </a:r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the simple present tense 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to write about </a:t>
            </a:r>
            <a:r>
              <a:rPr lang="en-US" sz="1600" kern="100" dirty="0" smtClean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facts.</a:t>
            </a:r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828C756-EAB2-422A-B77E-A772FCA78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807701"/>
              </p:ext>
            </p:extLst>
          </p:nvPr>
        </p:nvGraphicFramePr>
        <p:xfrm>
          <a:off x="2819400" y="1971675"/>
          <a:ext cx="6848475" cy="368617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848475">
                  <a:extLst>
                    <a:ext uri="{9D8B030D-6E8A-4147-A177-3AD203B41FA5}">
                      <a16:colId xmlns:a16="http://schemas.microsoft.com/office/drawing/2014/main" val="2101191777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pPr marR="7556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kern="0" dirty="0">
                          <a:solidFill>
                            <a:schemeClr val="tx1"/>
                          </a:solidFill>
                          <a:effectLst/>
                        </a:rPr>
                        <a:t>An interesting </a:t>
                      </a:r>
                      <a:r>
                        <a:rPr lang="en-US" sz="2000" u="sng" kern="0" dirty="0">
                          <a:effectLst/>
                        </a:rPr>
                        <a:t>activity I can do while </a:t>
                      </a:r>
                      <a:r>
                        <a:rPr lang="en-US" sz="2000" u="sng" kern="0" dirty="0" smtClean="0">
                          <a:effectLst/>
                        </a:rPr>
                        <a:t>staying at </a:t>
                      </a:r>
                      <a:r>
                        <a:rPr lang="en-US" sz="2000" u="sng" kern="0" dirty="0">
                          <a:effectLst/>
                        </a:rPr>
                        <a:t>home</a:t>
                      </a:r>
                      <a:endParaRPr lang="zh-TW" sz="2000" kern="100" dirty="0">
                        <a:effectLst/>
                      </a:endParaRPr>
                    </a:p>
                    <a:p>
                      <a:pPr marR="755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____________________________________________________</a:t>
                      </a:r>
                      <a:br>
                        <a:rPr lang="en-US" sz="2000" kern="0" dirty="0">
                          <a:effectLst/>
                        </a:rPr>
                      </a:br>
                      <a:r>
                        <a:rPr lang="en-US" sz="2000" kern="0" dirty="0">
                          <a:effectLst/>
                        </a:rPr>
                        <a:t>____________________________________________________</a:t>
                      </a:r>
                      <a:endParaRPr lang="zh-TW" sz="2000" kern="100" dirty="0">
                        <a:effectLst/>
                      </a:endParaRPr>
                    </a:p>
                    <a:p>
                      <a:pPr marR="755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____________________________________________________</a:t>
                      </a:r>
                      <a:endParaRPr lang="zh-TW" sz="2000" kern="100" dirty="0">
                        <a:effectLst/>
                      </a:endParaRPr>
                    </a:p>
                    <a:p>
                      <a:pPr marR="755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________________________________________________________________________________________________________</a:t>
                      </a:r>
                      <a:endParaRPr lang="zh-TW" sz="2000" kern="100" dirty="0">
                        <a:effectLst/>
                      </a:endParaRPr>
                    </a:p>
                    <a:p>
                      <a:pPr marR="755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____________________________________________________</a:t>
                      </a:r>
                      <a:endParaRPr lang="zh-TW" sz="2000" kern="100" dirty="0">
                        <a:effectLst/>
                      </a:endParaRPr>
                    </a:p>
                    <a:p>
                      <a:pPr marR="755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 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5844016"/>
                  </a:ext>
                </a:extLst>
              </a:tr>
            </a:tbl>
          </a:graphicData>
        </a:graphic>
      </p:graphicFrame>
      <p:sp>
        <p:nvSpPr>
          <p:cNvPr id="11" name="文字方塊 10">
            <a:extLst>
              <a:ext uri="{FF2B5EF4-FFF2-40B4-BE49-F238E27FC236}">
                <a16:creationId xmlns:a16="http://schemas.microsoft.com/office/drawing/2014/main" id="{FD82A6CE-6655-4DA5-BCB9-6D2F8C824514}"/>
              </a:ext>
            </a:extLst>
          </p:cNvPr>
          <p:cNvSpPr txBox="1"/>
          <p:nvPr/>
        </p:nvSpPr>
        <p:spPr>
          <a:xfrm>
            <a:off x="707706" y="5892581"/>
            <a:ext cx="1009883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HK" dirty="0"/>
              <a:t>Challenge! -- Share what you have written with others. You may a) read the paragraph to your parents; or </a:t>
            </a:r>
          </a:p>
          <a:p>
            <a:r>
              <a:rPr lang="en-US" altLang="zh-HK" dirty="0"/>
              <a:t>                       b) make a recording of the paragraph and share it with your teachers and friends.</a:t>
            </a:r>
            <a:endParaRPr lang="en-US" altLang="zh-HK" b="1" dirty="0"/>
          </a:p>
        </p:txBody>
      </p:sp>
    </p:spTree>
    <p:extLst>
      <p:ext uri="{BB962C8B-B14F-4D97-AF65-F5344CB8AC3E}">
        <p14:creationId xmlns:p14="http://schemas.microsoft.com/office/powerpoint/2010/main" val="162374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17CE8AF4-91F8-4FA5-8BF3-39D37E63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11</a:t>
            </a:fld>
            <a:endParaRPr lang="zh-HK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6FF8151-2BCF-4D6D-B3D7-101D1D372DEF}"/>
              </a:ext>
            </a:extLst>
          </p:cNvPr>
          <p:cNvSpPr/>
          <p:nvPr/>
        </p:nvSpPr>
        <p:spPr>
          <a:xfrm>
            <a:off x="801756" y="357521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HK" sz="2400" b="1" dirty="0"/>
              <a:t>Part 6</a:t>
            </a:r>
          </a:p>
          <a:p>
            <a:r>
              <a:rPr lang="en-US" altLang="zh-HK" sz="2000" dirty="0"/>
              <a:t>Complete the self-assessment checklist after writing.</a:t>
            </a:r>
            <a:endParaRPr lang="en-US" altLang="zh-HK" sz="2000" b="1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085BF25-7C1C-45B1-9F5E-15028BD9B89A}"/>
              </a:ext>
            </a:extLst>
          </p:cNvPr>
          <p:cNvSpPr txBox="1"/>
          <p:nvPr/>
        </p:nvSpPr>
        <p:spPr>
          <a:xfrm>
            <a:off x="1571625" y="1447800"/>
            <a:ext cx="714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b="1" i="1" dirty="0"/>
              <a:t>Did I do the following? I… </a:t>
            </a:r>
            <a:r>
              <a:rPr lang="en-US" altLang="zh-HK" i="1" dirty="0"/>
              <a:t>(Please tick “</a:t>
            </a:r>
            <a:r>
              <a:rPr lang="en-US" altLang="zh-HK" i="1" dirty="0">
                <a:sym typeface="Wingdings" panose="05000000000000000000" pitchFamily="2" charset="2"/>
              </a:rPr>
              <a:t></a:t>
            </a:r>
            <a:r>
              <a:rPr lang="en-US" altLang="zh-HK" i="1" dirty="0"/>
              <a:t>”the box if you did it.)</a:t>
            </a:r>
            <a:endParaRPr lang="zh-HK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FF44AF5-6ADA-4ADF-AE14-E4CFA2E567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772307"/>
              </p:ext>
            </p:extLst>
          </p:nvPr>
        </p:nvGraphicFramePr>
        <p:xfrm>
          <a:off x="1508125" y="2134644"/>
          <a:ext cx="8474075" cy="39041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884">
                  <a:extLst>
                    <a:ext uri="{9D8B030D-6E8A-4147-A177-3AD203B41FA5}">
                      <a16:colId xmlns:a16="http://schemas.microsoft.com/office/drawing/2014/main" val="202115245"/>
                    </a:ext>
                  </a:extLst>
                </a:gridCol>
                <a:gridCol w="7504191">
                  <a:extLst>
                    <a:ext uri="{9D8B030D-6E8A-4147-A177-3AD203B41FA5}">
                      <a16:colId xmlns:a16="http://schemas.microsoft.com/office/drawing/2014/main" val="2653648919"/>
                    </a:ext>
                  </a:extLst>
                </a:gridCol>
              </a:tblGrid>
              <a:tr h="836613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wro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te about the </a:t>
                      </a:r>
                      <a:r>
                        <a:rPr lang="en-US" sz="1800" b="1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interesting activity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and gave </a:t>
                      </a:r>
                      <a:r>
                        <a:rPr lang="en-US" sz="1800" b="1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supporting details.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277156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the simple present tense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write about facts.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695455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‘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can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’ to 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give suggestions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522003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a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djectives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describe things and feelings.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15687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connectives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link ideas and give reasons.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900328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proofread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(e.g. check spelling, </a:t>
                      </a:r>
                      <a:r>
                        <a:rPr lang="en-US" sz="1800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capitalisation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, the use of punctuation marks) my writing before handing it in to my teacher.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65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32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418798A4-E052-4B23-9D4F-B55CC8B5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12</a:t>
            </a:fld>
            <a:endParaRPr lang="zh-HK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09CAF3E-9366-4A41-A9CE-EA02371C7837}"/>
              </a:ext>
            </a:extLst>
          </p:cNvPr>
          <p:cNvSpPr txBox="1"/>
          <p:nvPr/>
        </p:nvSpPr>
        <p:spPr>
          <a:xfrm>
            <a:off x="1533525" y="724039"/>
            <a:ext cx="894397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HK" sz="2400" b="1" u="sng" dirty="0"/>
              <a:t>Acknowledgements</a:t>
            </a:r>
            <a:endParaRPr lang="zh-TW" altLang="zh-HK" sz="24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  <a:p>
            <a:r>
              <a:rPr lang="en-US" altLang="zh-HK" sz="2000" dirty="0"/>
              <a:t>Information and images / pictures in this set of materials are taken from the following resources from the Centre for Health Protection:</a:t>
            </a:r>
            <a:endParaRPr lang="zh-TW" altLang="zh-HK" sz="20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  <a:p>
            <a:pPr lvl="0"/>
            <a:r>
              <a:rPr lang="en-US" altLang="zh-HK" sz="2000" dirty="0"/>
              <a:t>Infographics on ‘Reduce social contact to protect yourself and others’</a:t>
            </a:r>
            <a:endParaRPr lang="zh-TW" altLang="zh-HK" sz="2000" dirty="0"/>
          </a:p>
          <a:p>
            <a:r>
              <a:rPr lang="en-US" altLang="zh-HK" sz="2000" u="sng" dirty="0">
                <a:hlinkClick r:id="rId2"/>
              </a:rPr>
              <a:t>https://www.chp.gov.hk/files/pdf/reduce_social_contact_to_protect_yourself_and_others.pdf</a:t>
            </a:r>
            <a:endParaRPr lang="zh-TW" altLang="zh-HK" sz="20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  <a:p>
            <a:pPr lvl="0"/>
            <a:r>
              <a:rPr lang="en-US" altLang="zh-HK" sz="2000" dirty="0"/>
              <a:t>Video on ‘Together, We Fight the Virus – Social Distancing’</a:t>
            </a:r>
            <a:endParaRPr lang="zh-TW" altLang="zh-HK" sz="2000" dirty="0"/>
          </a:p>
          <a:p>
            <a:r>
              <a:rPr lang="en-US" altLang="zh-HK" sz="2000" u="sng" dirty="0">
                <a:hlinkClick r:id="rId3"/>
              </a:rPr>
              <a:t>https://www.youtube.com/watch?v=KRvNk_8Jprk</a:t>
            </a:r>
            <a:endParaRPr lang="zh-TW" altLang="zh-HK" sz="20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  <a:p>
            <a:pPr lvl="0"/>
            <a:r>
              <a:rPr lang="en-US" altLang="zh-HK" sz="2000" dirty="0"/>
              <a:t>Resources about COVID-2019 on the Centre for Health Protection website</a:t>
            </a:r>
            <a:endParaRPr lang="zh-TW" altLang="zh-HK" sz="2000" dirty="0"/>
          </a:p>
          <a:p>
            <a:r>
              <a:rPr lang="en-US" altLang="zh-HK" sz="2000" u="sng" dirty="0">
                <a:hlinkClick r:id="rId4"/>
              </a:rPr>
              <a:t>https://www.chp.gov.hk/en/resources/464/102466.html</a:t>
            </a:r>
            <a:endParaRPr lang="zh-TW" altLang="zh-HK" sz="20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  <a:p>
            <a:pPr lvl="0"/>
            <a:r>
              <a:rPr lang="en-US" altLang="zh-HK" sz="2000" dirty="0"/>
              <a:t>Videos from the Centre for Health Protection </a:t>
            </a:r>
            <a:endParaRPr lang="zh-TW" altLang="zh-HK" sz="2000" dirty="0"/>
          </a:p>
          <a:p>
            <a:r>
              <a:rPr lang="en-US" altLang="zh-HK" sz="2000" u="sng" dirty="0">
                <a:hlinkClick r:id="rId5"/>
              </a:rPr>
              <a:t>https://www.youtube.com/c/ChpGovHkChannel</a:t>
            </a:r>
            <a:endParaRPr lang="zh-TW" altLang="zh-HK" sz="2000" dirty="0"/>
          </a:p>
          <a:p>
            <a:endParaRPr lang="zh-HK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5309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圓角 2">
            <a:extLst>
              <a:ext uri="{FF2B5EF4-FFF2-40B4-BE49-F238E27FC236}">
                <a16:creationId xmlns:a16="http://schemas.microsoft.com/office/drawing/2014/main" id="{41F40781-8B01-4E23-99B2-08826D508EF2}"/>
              </a:ext>
            </a:extLst>
          </p:cNvPr>
          <p:cNvSpPr/>
          <p:nvPr/>
        </p:nvSpPr>
        <p:spPr>
          <a:xfrm>
            <a:off x="1315720" y="838200"/>
            <a:ext cx="10048240" cy="5181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zh-HK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C2B0D4-4676-4785-897E-3A92C02B5EBF}"/>
              </a:ext>
            </a:extLst>
          </p:cNvPr>
          <p:cNvSpPr/>
          <p:nvPr/>
        </p:nvSpPr>
        <p:spPr>
          <a:xfrm>
            <a:off x="2174240" y="1236454"/>
            <a:ext cx="2702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HK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Situation</a:t>
            </a:r>
            <a:endParaRPr lang="zh-HK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530EF4E-856A-407B-AC5F-45050EDF508F}"/>
              </a:ext>
            </a:extLst>
          </p:cNvPr>
          <p:cNvSpPr txBox="1"/>
          <p:nvPr/>
        </p:nvSpPr>
        <p:spPr>
          <a:xfrm>
            <a:off x="2255520" y="2338199"/>
            <a:ext cx="83921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HK" sz="3200" dirty="0"/>
              <a:t>COVID-19 is affecting Hong Kong badly. To help fight the virus, Hong Kong people need to reduce social contact and stay at </a:t>
            </a:r>
            <a:r>
              <a:rPr lang="en-US" altLang="zh-HK" sz="3200" dirty="0" smtClean="0"/>
              <a:t>home. Your </a:t>
            </a:r>
            <a:r>
              <a:rPr lang="en-US" altLang="zh-HK" sz="3200" dirty="0"/>
              <a:t>English teacher, </a:t>
            </a:r>
            <a:r>
              <a:rPr lang="en-US" altLang="zh-HK" sz="3200" dirty="0" err="1"/>
              <a:t>Ms</a:t>
            </a:r>
            <a:r>
              <a:rPr lang="en-US" altLang="zh-HK" sz="3200" dirty="0"/>
              <a:t> CHAN, would like you to </a:t>
            </a:r>
            <a:r>
              <a:rPr lang="en-US" altLang="zh-HK" sz="3200" b="1" dirty="0"/>
              <a:t>write about </a:t>
            </a:r>
            <a:r>
              <a:rPr lang="en-US" altLang="zh-HK" sz="3200" b="1" dirty="0" smtClean="0"/>
              <a:t>making good use of time while staying at </a:t>
            </a:r>
            <a:r>
              <a:rPr lang="en-US" altLang="zh-HK" sz="3200" b="1" dirty="0"/>
              <a:t>home</a:t>
            </a:r>
            <a:r>
              <a:rPr lang="en-US" altLang="zh-HK" sz="3200" dirty="0"/>
              <a:t>.</a:t>
            </a:r>
            <a:endParaRPr lang="zh-TW" altLang="zh-HK" sz="3200" dirty="0"/>
          </a:p>
          <a:p>
            <a:endParaRPr lang="zh-HK" altLang="en-US" dirty="0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560651F-3906-4CB7-AFC6-B1C12A54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384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04C9CA4-7416-4F02-9C09-16B75B9421E8}"/>
              </a:ext>
            </a:extLst>
          </p:cNvPr>
          <p:cNvSpPr txBox="1"/>
          <p:nvPr/>
        </p:nvSpPr>
        <p:spPr>
          <a:xfrm>
            <a:off x="1188720" y="1056639"/>
            <a:ext cx="10414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b="1" dirty="0"/>
              <a:t>Part 1</a:t>
            </a:r>
            <a:endParaRPr lang="zh-TW" altLang="zh-HK" sz="2800" dirty="0"/>
          </a:p>
          <a:p>
            <a:pPr lvl="0"/>
            <a:r>
              <a:rPr lang="en-US" altLang="zh-HK" sz="2800" dirty="0"/>
              <a:t>Watch a video clip ‘</a:t>
            </a:r>
            <a:r>
              <a:rPr lang="en-US" altLang="zh-HK" sz="2800" b="1" dirty="0"/>
              <a:t>Together, We Fight the Virus – Social Distancing</a:t>
            </a:r>
            <a:r>
              <a:rPr lang="en-US" altLang="zh-HK" sz="2800" dirty="0"/>
              <a:t>’ to understand what Hong Kong people can do to reduce social contact. </a:t>
            </a:r>
            <a:endParaRPr lang="zh-TW" altLang="zh-HK" sz="2800" dirty="0"/>
          </a:p>
          <a:p>
            <a:r>
              <a:rPr lang="en-US" altLang="zh-HK" sz="2800" dirty="0"/>
              <a:t> 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zh-HK" dirty="0"/>
          </a:p>
          <a:p>
            <a:r>
              <a:rPr lang="en-US" altLang="zh-HK" sz="2800" u="sng" dirty="0">
                <a:hlinkClick r:id="rId2"/>
              </a:rPr>
              <a:t>https://www.youtube.com/watch?v=KRvNk_8Jprk</a:t>
            </a:r>
            <a:endParaRPr lang="zh-TW" altLang="zh-HK" sz="2800" dirty="0"/>
          </a:p>
          <a:p>
            <a:endParaRPr lang="zh-HK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4436882-1089-4C54-ABF2-4A60580E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2866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6A3C8B57-ED94-4104-9115-52830ADB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4</a:t>
            </a:fld>
            <a:endParaRPr lang="zh-HK" altLang="en-US"/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E025573E-0EF4-45A2-874F-115EAE051BEC}"/>
              </a:ext>
            </a:extLst>
          </p:cNvPr>
          <p:cNvGrpSpPr/>
          <p:nvPr/>
        </p:nvGrpSpPr>
        <p:grpSpPr>
          <a:xfrm>
            <a:off x="3295146" y="1634658"/>
            <a:ext cx="7928212" cy="4644576"/>
            <a:chOff x="-324555" y="-1971"/>
            <a:chExt cx="7005709" cy="4104114"/>
          </a:xfrm>
        </p:grpSpPr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id="{7487140B-2AC6-4D77-A345-6DF9A454B6B9}"/>
                </a:ext>
              </a:extLst>
            </p:cNvPr>
            <p:cNvGrpSpPr/>
            <p:nvPr/>
          </p:nvGrpSpPr>
          <p:grpSpPr>
            <a:xfrm>
              <a:off x="2227223" y="1567114"/>
              <a:ext cx="1771650" cy="958850"/>
              <a:chOff x="-63304" y="-406541"/>
              <a:chExt cx="1771650" cy="958850"/>
            </a:xfrm>
          </p:grpSpPr>
          <p:sp>
            <p:nvSpPr>
              <p:cNvPr id="60" name="文字方塊 25">
                <a:extLst>
                  <a:ext uri="{FF2B5EF4-FFF2-40B4-BE49-F238E27FC236}">
                    <a16:creationId xmlns:a16="http://schemas.microsoft.com/office/drawing/2014/main" id="{FD14A636-FD13-401F-9C7E-4B58A9B5D6C9}"/>
                  </a:ext>
                </a:extLst>
              </p:cNvPr>
              <p:cNvSpPr txBox="1"/>
              <p:nvPr/>
            </p:nvSpPr>
            <p:spPr>
              <a:xfrm>
                <a:off x="190143" y="-304622"/>
                <a:ext cx="1263650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600" b="1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Ways to reduce social contact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橢圓 58">
                <a:extLst>
                  <a:ext uri="{FF2B5EF4-FFF2-40B4-BE49-F238E27FC236}">
                    <a16:creationId xmlns:a16="http://schemas.microsoft.com/office/drawing/2014/main" id="{FA9D4010-0464-40A8-8F2D-4851CE3BD6B5}"/>
                  </a:ext>
                </a:extLst>
              </p:cNvPr>
              <p:cNvSpPr/>
              <p:nvPr/>
            </p:nvSpPr>
            <p:spPr>
              <a:xfrm>
                <a:off x="-63304" y="-406541"/>
                <a:ext cx="177165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id="{1822D945-B00D-41F5-A72F-8204726063D5}"/>
                </a:ext>
              </a:extLst>
            </p:cNvPr>
            <p:cNvGrpSpPr/>
            <p:nvPr/>
          </p:nvGrpSpPr>
          <p:grpSpPr>
            <a:xfrm>
              <a:off x="4385777" y="2397749"/>
              <a:ext cx="2295377" cy="958850"/>
              <a:chOff x="112541" y="-662322"/>
              <a:chExt cx="2295377" cy="958850"/>
            </a:xfrm>
          </p:grpSpPr>
          <p:sp>
            <p:nvSpPr>
              <p:cNvPr id="57" name="文字方塊 35">
                <a:extLst>
                  <a:ext uri="{FF2B5EF4-FFF2-40B4-BE49-F238E27FC236}">
                    <a16:creationId xmlns:a16="http://schemas.microsoft.com/office/drawing/2014/main" id="{AA5C9449-A155-4FA6-A6BE-1A25E6BA2D8D}"/>
                  </a:ext>
                </a:extLst>
              </p:cNvPr>
              <p:cNvSpPr txBox="1"/>
              <p:nvPr/>
            </p:nvSpPr>
            <p:spPr>
              <a:xfrm>
                <a:off x="112541" y="-416399"/>
                <a:ext cx="2199509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228600" indent="-22860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(f) Avoid m_____________    gatherings.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橢圓 57">
                <a:extLst>
                  <a:ext uri="{FF2B5EF4-FFF2-40B4-BE49-F238E27FC236}">
                    <a16:creationId xmlns:a16="http://schemas.microsoft.com/office/drawing/2014/main" id="{8C19C39D-FA06-4113-8ABE-8D6AC8DAADCF}"/>
                  </a:ext>
                </a:extLst>
              </p:cNvPr>
              <p:cNvSpPr/>
              <p:nvPr/>
            </p:nvSpPr>
            <p:spPr>
              <a:xfrm>
                <a:off x="112542" y="-662322"/>
                <a:ext cx="2295376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5" name="群組 34">
              <a:extLst>
                <a:ext uri="{FF2B5EF4-FFF2-40B4-BE49-F238E27FC236}">
                  <a16:creationId xmlns:a16="http://schemas.microsoft.com/office/drawing/2014/main" id="{C317A25C-906A-486A-94FC-89B107D7C746}"/>
                </a:ext>
              </a:extLst>
            </p:cNvPr>
            <p:cNvGrpSpPr/>
            <p:nvPr/>
          </p:nvGrpSpPr>
          <p:grpSpPr>
            <a:xfrm>
              <a:off x="-213980" y="655667"/>
              <a:ext cx="6325078" cy="987299"/>
              <a:chOff x="-4330981" y="-186305"/>
              <a:chExt cx="6325078" cy="987299"/>
            </a:xfrm>
          </p:grpSpPr>
          <p:sp>
            <p:nvSpPr>
              <p:cNvPr id="55" name="文字方塊 44">
                <a:extLst>
                  <a:ext uri="{FF2B5EF4-FFF2-40B4-BE49-F238E27FC236}">
                    <a16:creationId xmlns:a16="http://schemas.microsoft.com/office/drawing/2014/main" id="{831A34FB-D2A1-4ACB-BAFE-F534ECA10FCA}"/>
                  </a:ext>
                </a:extLst>
              </p:cNvPr>
              <p:cNvSpPr txBox="1"/>
              <p:nvPr/>
            </p:nvSpPr>
            <p:spPr>
              <a:xfrm>
                <a:off x="-4330981" y="248544"/>
                <a:ext cx="2070100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498475" indent="-22860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(a) Stay at </a:t>
                </a:r>
                <a:r>
                  <a:rPr lang="en-US" sz="1600" u="sng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home</a:t>
                </a:r>
                <a:r>
                  <a:rPr lang="en-US" sz="1600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橢圓 55">
                <a:extLst>
                  <a:ext uri="{FF2B5EF4-FFF2-40B4-BE49-F238E27FC236}">
                    <a16:creationId xmlns:a16="http://schemas.microsoft.com/office/drawing/2014/main" id="{5505B1ED-CC9B-4F4E-89EA-13CECACEA84E}"/>
                  </a:ext>
                </a:extLst>
              </p:cNvPr>
              <p:cNvSpPr/>
              <p:nvPr/>
            </p:nvSpPr>
            <p:spPr>
              <a:xfrm>
                <a:off x="-213067" y="-186305"/>
                <a:ext cx="2207164" cy="95885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id="{E2C2F0F9-4022-49F0-8A89-906F58243511}"/>
                </a:ext>
              </a:extLst>
            </p:cNvPr>
            <p:cNvGrpSpPr/>
            <p:nvPr/>
          </p:nvGrpSpPr>
          <p:grpSpPr>
            <a:xfrm>
              <a:off x="-297619" y="211721"/>
              <a:ext cx="4661129" cy="1522009"/>
              <a:chOff x="-538919" y="-747946"/>
              <a:chExt cx="4661129" cy="1522009"/>
            </a:xfrm>
          </p:grpSpPr>
          <p:sp>
            <p:nvSpPr>
              <p:cNvPr id="53" name="文字方塊 49">
                <a:extLst>
                  <a:ext uri="{FF2B5EF4-FFF2-40B4-BE49-F238E27FC236}">
                    <a16:creationId xmlns:a16="http://schemas.microsoft.com/office/drawing/2014/main" id="{9A9C3FCD-BC60-4DEC-9422-6D2AE2D40A18}"/>
                  </a:ext>
                </a:extLst>
              </p:cNvPr>
              <p:cNvSpPr txBox="1"/>
              <p:nvPr/>
            </p:nvSpPr>
            <p:spPr>
              <a:xfrm>
                <a:off x="1655922" y="-747946"/>
                <a:ext cx="2466288" cy="5524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  (b) Stay away from    </a:t>
                </a:r>
              </a:p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       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crowded _________.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橢圓 53">
                <a:extLst>
                  <a:ext uri="{FF2B5EF4-FFF2-40B4-BE49-F238E27FC236}">
                    <a16:creationId xmlns:a16="http://schemas.microsoft.com/office/drawing/2014/main" id="{EA686656-6A3A-4C19-8CB1-FD390A70C21B}"/>
                  </a:ext>
                </a:extLst>
              </p:cNvPr>
              <p:cNvSpPr/>
              <p:nvPr/>
            </p:nvSpPr>
            <p:spPr>
              <a:xfrm>
                <a:off x="-538919" y="-184787"/>
                <a:ext cx="2268451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7" name="群組 36">
              <a:extLst>
                <a:ext uri="{FF2B5EF4-FFF2-40B4-BE49-F238E27FC236}">
                  <a16:creationId xmlns:a16="http://schemas.microsoft.com/office/drawing/2014/main" id="{83B62E33-E4EE-4D73-AC32-62D16355F95E}"/>
                </a:ext>
              </a:extLst>
            </p:cNvPr>
            <p:cNvGrpSpPr/>
            <p:nvPr/>
          </p:nvGrpSpPr>
          <p:grpSpPr>
            <a:xfrm>
              <a:off x="-324555" y="2432673"/>
              <a:ext cx="2295380" cy="958850"/>
              <a:chOff x="-523731" y="-337687"/>
              <a:chExt cx="2295380" cy="958850"/>
            </a:xfrm>
          </p:grpSpPr>
          <p:sp>
            <p:nvSpPr>
              <p:cNvPr id="51" name="文字方塊 52">
                <a:extLst>
                  <a:ext uri="{FF2B5EF4-FFF2-40B4-BE49-F238E27FC236}">
                    <a16:creationId xmlns:a16="http://schemas.microsoft.com/office/drawing/2014/main" id="{C389A541-8444-4EC9-83F8-CAA610CB6C32}"/>
                  </a:ext>
                </a:extLst>
              </p:cNvPr>
              <p:cNvSpPr txBox="1"/>
              <p:nvPr/>
            </p:nvSpPr>
            <p:spPr>
              <a:xfrm>
                <a:off x="-496795" y="-17454"/>
                <a:ext cx="2265160" cy="479215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342900" lvl="0" indent="-342900">
                  <a:spcAft>
                    <a:spcPts val="0"/>
                  </a:spcAft>
                  <a:buFont typeface="+mj-lt"/>
                  <a:buAutoNum type="alphaLcParenBoth" startAt="4"/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Avoid </a:t>
                </a:r>
                <a:r>
                  <a:rPr lang="en-US" sz="1600" u="sng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social</a:t>
                </a: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</a:t>
                </a:r>
                <a:r>
                  <a:rPr lang="en-US" sz="1600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gatherings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橢圓 51">
                <a:extLst>
                  <a:ext uri="{FF2B5EF4-FFF2-40B4-BE49-F238E27FC236}">
                    <a16:creationId xmlns:a16="http://schemas.microsoft.com/office/drawing/2014/main" id="{5ED7AD7B-898D-434A-9A0D-579EBB6E2D83}"/>
                  </a:ext>
                </a:extLst>
              </p:cNvPr>
              <p:cNvSpPr/>
              <p:nvPr/>
            </p:nvSpPr>
            <p:spPr>
              <a:xfrm>
                <a:off x="-523731" y="-337687"/>
                <a:ext cx="229538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8" name="群組 37">
              <a:extLst>
                <a:ext uri="{FF2B5EF4-FFF2-40B4-BE49-F238E27FC236}">
                  <a16:creationId xmlns:a16="http://schemas.microsoft.com/office/drawing/2014/main" id="{620EDFE0-499A-4764-B34A-FFA42F6439DE}"/>
                </a:ext>
              </a:extLst>
            </p:cNvPr>
            <p:cNvGrpSpPr/>
            <p:nvPr/>
          </p:nvGrpSpPr>
          <p:grpSpPr>
            <a:xfrm>
              <a:off x="1846121" y="3041693"/>
              <a:ext cx="2750364" cy="1060450"/>
              <a:chOff x="-444406" y="-712433"/>
              <a:chExt cx="2750364" cy="958850"/>
            </a:xfrm>
          </p:grpSpPr>
          <p:sp>
            <p:nvSpPr>
              <p:cNvPr id="49" name="文字方塊 55">
                <a:extLst>
                  <a:ext uri="{FF2B5EF4-FFF2-40B4-BE49-F238E27FC236}">
                    <a16:creationId xmlns:a16="http://schemas.microsoft.com/office/drawing/2014/main" id="{89CBA553-0673-4965-A15A-2707B006D044}"/>
                  </a:ext>
                </a:extLst>
              </p:cNvPr>
              <p:cNvSpPr txBox="1"/>
              <p:nvPr/>
            </p:nvSpPr>
            <p:spPr>
              <a:xfrm>
                <a:off x="-362381" y="-455921"/>
                <a:ext cx="2668339" cy="562421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(e) When meeting other people,    </a:t>
                </a:r>
              </a:p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don’t shake ____________.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橢圓 49">
                <a:extLst>
                  <a:ext uri="{FF2B5EF4-FFF2-40B4-BE49-F238E27FC236}">
                    <a16:creationId xmlns:a16="http://schemas.microsoft.com/office/drawing/2014/main" id="{931954F0-0836-41EB-AC45-733FD287AA86}"/>
                  </a:ext>
                </a:extLst>
              </p:cNvPr>
              <p:cNvSpPr/>
              <p:nvPr/>
            </p:nvSpPr>
            <p:spPr>
              <a:xfrm>
                <a:off x="-444406" y="-712433"/>
                <a:ext cx="256849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9" name="群組 38">
              <a:extLst>
                <a:ext uri="{FF2B5EF4-FFF2-40B4-BE49-F238E27FC236}">
                  <a16:creationId xmlns:a16="http://schemas.microsoft.com/office/drawing/2014/main" id="{901F9635-D7C9-46C2-8FD7-20286D90A75F}"/>
                </a:ext>
              </a:extLst>
            </p:cNvPr>
            <p:cNvGrpSpPr/>
            <p:nvPr/>
          </p:nvGrpSpPr>
          <p:grpSpPr>
            <a:xfrm>
              <a:off x="1967542" y="-1971"/>
              <a:ext cx="4062375" cy="1569021"/>
              <a:chOff x="-141916" y="-1971"/>
              <a:chExt cx="4062375" cy="1569021"/>
            </a:xfrm>
          </p:grpSpPr>
          <p:grpSp>
            <p:nvGrpSpPr>
              <p:cNvPr id="45" name="群組 44">
                <a:extLst>
                  <a:ext uri="{FF2B5EF4-FFF2-40B4-BE49-F238E27FC236}">
                    <a16:creationId xmlns:a16="http://schemas.microsoft.com/office/drawing/2014/main" id="{DA87E719-8F31-4884-B8CC-4991F46CE14F}"/>
                  </a:ext>
                </a:extLst>
              </p:cNvPr>
              <p:cNvGrpSpPr/>
              <p:nvPr/>
            </p:nvGrpSpPr>
            <p:grpSpPr>
              <a:xfrm>
                <a:off x="-141916" y="-1971"/>
                <a:ext cx="4062375" cy="1553486"/>
                <a:chOff x="-186366" y="-1971"/>
                <a:chExt cx="4062375" cy="1553486"/>
              </a:xfrm>
            </p:grpSpPr>
            <p:sp>
              <p:nvSpPr>
                <p:cNvPr id="47" name="文字方塊 46">
                  <a:extLst>
                    <a:ext uri="{FF2B5EF4-FFF2-40B4-BE49-F238E27FC236}">
                      <a16:creationId xmlns:a16="http://schemas.microsoft.com/office/drawing/2014/main" id="{50B1A71E-CC3E-4FDE-A1D1-06403718BC1F}"/>
                    </a:ext>
                  </a:extLst>
                </p:cNvPr>
                <p:cNvSpPr txBox="1"/>
                <p:nvPr/>
              </p:nvSpPr>
              <p:spPr>
                <a:xfrm>
                  <a:off x="1831205" y="999065"/>
                  <a:ext cx="2044804" cy="55245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228600" indent="-228600">
                    <a:spcAft>
                      <a:spcPts val="0"/>
                    </a:spcAft>
                  </a:pPr>
                  <a:r>
                    <a:rPr lang="en-US" sz="1600" kern="100" dirty="0"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(c) </a:t>
                  </a:r>
                  <a:r>
                    <a:rPr lang="en-US" sz="16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Work from </a:t>
                  </a:r>
                  <a:r>
                    <a:rPr lang="en-US" sz="1600" kern="100" dirty="0" smtClean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________.</a:t>
                  </a:r>
                  <a:endParaRPr lang="zh-TW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橢圓 47">
                  <a:extLst>
                    <a:ext uri="{FF2B5EF4-FFF2-40B4-BE49-F238E27FC236}">
                      <a16:creationId xmlns:a16="http://schemas.microsoft.com/office/drawing/2014/main" id="{E7EB7C0B-7BD4-48E7-9475-8341B899F416}"/>
                    </a:ext>
                  </a:extLst>
                </p:cNvPr>
                <p:cNvSpPr/>
                <p:nvPr/>
              </p:nvSpPr>
              <p:spPr>
                <a:xfrm>
                  <a:off x="-186366" y="-1971"/>
                  <a:ext cx="2252334" cy="95885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id="{348A45BD-DBE2-4047-AFE3-CADBB89D1B5E}"/>
                  </a:ext>
                </a:extLst>
              </p:cNvPr>
              <p:cNvCxnSpPr>
                <a:endCxn id="59" idx="0"/>
              </p:cNvCxnSpPr>
              <p:nvPr/>
            </p:nvCxnSpPr>
            <p:spPr>
              <a:xfrm>
                <a:off x="977481" y="959517"/>
                <a:ext cx="26089" cy="60753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C1FE5342-2D1F-4655-8B11-85428669BC8F}"/>
                </a:ext>
              </a:extLst>
            </p:cNvPr>
            <p:cNvCxnSpPr/>
            <p:nvPr/>
          </p:nvCxnSpPr>
          <p:spPr>
            <a:xfrm>
              <a:off x="1902976" y="1434335"/>
              <a:ext cx="438503" cy="3421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id="{EB74856E-FECE-4ED5-A254-4EEB59D135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4992" y="1511657"/>
              <a:ext cx="458129" cy="26480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DB8DEFC5-7AD1-4DBB-AE52-A84A9FAB9A83}"/>
                </a:ext>
              </a:extLst>
            </p:cNvPr>
            <p:cNvCxnSpPr/>
            <p:nvPr/>
          </p:nvCxnSpPr>
          <p:spPr>
            <a:xfrm flipV="1">
              <a:off x="1839321" y="2397722"/>
              <a:ext cx="641350" cy="2730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4756D05A-E22D-46C8-B163-1C999AE53674}"/>
                </a:ext>
              </a:extLst>
            </p:cNvPr>
            <p:cNvCxnSpPr/>
            <p:nvPr/>
          </p:nvCxnSpPr>
          <p:spPr>
            <a:xfrm>
              <a:off x="3149976" y="2525616"/>
              <a:ext cx="0" cy="5160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897657AE-0529-4074-BCE2-C735B09CADEF}"/>
                </a:ext>
              </a:extLst>
            </p:cNvPr>
            <p:cNvCxnSpPr/>
            <p:nvPr/>
          </p:nvCxnSpPr>
          <p:spPr>
            <a:xfrm>
              <a:off x="3865000" y="2273258"/>
              <a:ext cx="671039" cy="3081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CCAF23F9-5030-4B7F-88D4-B4341B908B4E}"/>
              </a:ext>
            </a:extLst>
          </p:cNvPr>
          <p:cNvSpPr txBox="1"/>
          <p:nvPr/>
        </p:nvSpPr>
        <p:spPr>
          <a:xfrm>
            <a:off x="969352" y="423673"/>
            <a:ext cx="1005009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b="1" dirty="0"/>
              <a:t>Part 1</a:t>
            </a:r>
          </a:p>
          <a:p>
            <a:pPr marL="457200" indent="-457200">
              <a:buAutoNum type="alphaLcPeriod"/>
            </a:pPr>
            <a:r>
              <a:rPr lang="en-US" altLang="zh-HK" sz="2000" dirty="0"/>
              <a:t>Type the most suitable words taken from the clip.</a:t>
            </a:r>
          </a:p>
          <a:p>
            <a:pPr marL="457200" indent="-457200">
              <a:buAutoNum type="alphaLcPeriod"/>
            </a:pPr>
            <a:r>
              <a:rPr lang="en-US" altLang="zh-HK" sz="2000" dirty="0"/>
              <a:t>Drag the pictures to the correct text bubbles.</a:t>
            </a:r>
          </a:p>
        </p:txBody>
      </p:sp>
      <p:pic>
        <p:nvPicPr>
          <p:cNvPr id="62" name="圖片 61">
            <a:extLst>
              <a:ext uri="{FF2B5EF4-FFF2-40B4-BE49-F238E27FC236}">
                <a16:creationId xmlns:a16="http://schemas.microsoft.com/office/drawing/2014/main" id="{2F4777FE-F91E-40D2-928C-0D6545F70E8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358" y="2149656"/>
            <a:ext cx="1273175" cy="1216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圖片 62">
            <a:extLst>
              <a:ext uri="{FF2B5EF4-FFF2-40B4-BE49-F238E27FC236}">
                <a16:creationId xmlns:a16="http://schemas.microsoft.com/office/drawing/2014/main" id="{6D49933B-9B29-423C-A562-035FBE60933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9" y="2507942"/>
            <a:ext cx="1257935" cy="1316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圖片 63">
            <a:extLst>
              <a:ext uri="{FF2B5EF4-FFF2-40B4-BE49-F238E27FC236}">
                <a16:creationId xmlns:a16="http://schemas.microsoft.com/office/drawing/2014/main" id="{D2A7A14B-70CD-494C-AEC1-11C04CA9AA0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447" y="3960177"/>
            <a:ext cx="1273175" cy="1251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圖片 64">
            <a:extLst>
              <a:ext uri="{FF2B5EF4-FFF2-40B4-BE49-F238E27FC236}">
                <a16:creationId xmlns:a16="http://schemas.microsoft.com/office/drawing/2014/main" id="{399B4415-61C9-4422-B4CE-5588080CF31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06" y="5475034"/>
            <a:ext cx="1216660" cy="1202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圖片 65">
            <a:extLst>
              <a:ext uri="{FF2B5EF4-FFF2-40B4-BE49-F238E27FC236}">
                <a16:creationId xmlns:a16="http://schemas.microsoft.com/office/drawing/2014/main" id="{7FD9E2EA-DAEF-483A-89E5-21781018DF6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525" y="5429109"/>
            <a:ext cx="1258570" cy="1350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圖片 66">
            <a:extLst>
              <a:ext uri="{FF2B5EF4-FFF2-40B4-BE49-F238E27FC236}">
                <a16:creationId xmlns:a16="http://schemas.microsoft.com/office/drawing/2014/main" id="{CB5B9B59-37B5-4E27-B440-E385A4534FCC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21" y="3993526"/>
            <a:ext cx="111379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205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6A3C8B57-ED94-4104-9115-52830ADB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5</a:t>
            </a:fld>
            <a:endParaRPr lang="zh-HK" altLang="en-US"/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E025573E-0EF4-45A2-874F-115EAE051BEC}"/>
              </a:ext>
            </a:extLst>
          </p:cNvPr>
          <p:cNvGrpSpPr/>
          <p:nvPr/>
        </p:nvGrpSpPr>
        <p:grpSpPr>
          <a:xfrm>
            <a:off x="3295145" y="1634658"/>
            <a:ext cx="7928213" cy="4644576"/>
            <a:chOff x="-324555" y="-1971"/>
            <a:chExt cx="7005709" cy="4104114"/>
          </a:xfrm>
        </p:grpSpPr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id="{7487140B-2AC6-4D77-A345-6DF9A454B6B9}"/>
                </a:ext>
              </a:extLst>
            </p:cNvPr>
            <p:cNvGrpSpPr/>
            <p:nvPr/>
          </p:nvGrpSpPr>
          <p:grpSpPr>
            <a:xfrm>
              <a:off x="2227223" y="1567114"/>
              <a:ext cx="1771650" cy="958850"/>
              <a:chOff x="-63304" y="-406541"/>
              <a:chExt cx="1771650" cy="958850"/>
            </a:xfrm>
          </p:grpSpPr>
          <p:sp>
            <p:nvSpPr>
              <p:cNvPr id="60" name="文字方塊 25">
                <a:extLst>
                  <a:ext uri="{FF2B5EF4-FFF2-40B4-BE49-F238E27FC236}">
                    <a16:creationId xmlns:a16="http://schemas.microsoft.com/office/drawing/2014/main" id="{FD14A636-FD13-401F-9C7E-4B58A9B5D6C9}"/>
                  </a:ext>
                </a:extLst>
              </p:cNvPr>
              <p:cNvSpPr txBox="1"/>
              <p:nvPr/>
            </p:nvSpPr>
            <p:spPr>
              <a:xfrm>
                <a:off x="190143" y="-304622"/>
                <a:ext cx="1263650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600" b="1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Ways to reduce social contact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橢圓 58">
                <a:extLst>
                  <a:ext uri="{FF2B5EF4-FFF2-40B4-BE49-F238E27FC236}">
                    <a16:creationId xmlns:a16="http://schemas.microsoft.com/office/drawing/2014/main" id="{FA9D4010-0464-40A8-8F2D-4851CE3BD6B5}"/>
                  </a:ext>
                </a:extLst>
              </p:cNvPr>
              <p:cNvSpPr/>
              <p:nvPr/>
            </p:nvSpPr>
            <p:spPr>
              <a:xfrm>
                <a:off x="-63304" y="-406541"/>
                <a:ext cx="177165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id="{1822D945-B00D-41F5-A72F-8204726063D5}"/>
                </a:ext>
              </a:extLst>
            </p:cNvPr>
            <p:cNvGrpSpPr/>
            <p:nvPr/>
          </p:nvGrpSpPr>
          <p:grpSpPr>
            <a:xfrm>
              <a:off x="4385777" y="2397749"/>
              <a:ext cx="2295377" cy="958850"/>
              <a:chOff x="112541" y="-662322"/>
              <a:chExt cx="2295377" cy="958850"/>
            </a:xfrm>
          </p:grpSpPr>
          <p:sp>
            <p:nvSpPr>
              <p:cNvPr id="57" name="文字方塊 35">
                <a:extLst>
                  <a:ext uri="{FF2B5EF4-FFF2-40B4-BE49-F238E27FC236}">
                    <a16:creationId xmlns:a16="http://schemas.microsoft.com/office/drawing/2014/main" id="{AA5C9449-A155-4FA6-A6BE-1A25E6BA2D8D}"/>
                  </a:ext>
                </a:extLst>
              </p:cNvPr>
              <p:cNvSpPr txBox="1"/>
              <p:nvPr/>
            </p:nvSpPr>
            <p:spPr>
              <a:xfrm>
                <a:off x="112541" y="-416399"/>
                <a:ext cx="2199509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228600" indent="-22860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(f) Avoid m</a:t>
                </a:r>
                <a:r>
                  <a:rPr lang="en-US" sz="1600" u="sng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eal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gatherings.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橢圓 57">
                <a:extLst>
                  <a:ext uri="{FF2B5EF4-FFF2-40B4-BE49-F238E27FC236}">
                    <a16:creationId xmlns:a16="http://schemas.microsoft.com/office/drawing/2014/main" id="{8C19C39D-FA06-4113-8ABE-8D6AC8DAADCF}"/>
                  </a:ext>
                </a:extLst>
              </p:cNvPr>
              <p:cNvSpPr/>
              <p:nvPr/>
            </p:nvSpPr>
            <p:spPr>
              <a:xfrm>
                <a:off x="112542" y="-662322"/>
                <a:ext cx="2295376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5" name="群組 34">
              <a:extLst>
                <a:ext uri="{FF2B5EF4-FFF2-40B4-BE49-F238E27FC236}">
                  <a16:creationId xmlns:a16="http://schemas.microsoft.com/office/drawing/2014/main" id="{C317A25C-906A-486A-94FC-89B107D7C746}"/>
                </a:ext>
              </a:extLst>
            </p:cNvPr>
            <p:cNvGrpSpPr/>
            <p:nvPr/>
          </p:nvGrpSpPr>
          <p:grpSpPr>
            <a:xfrm>
              <a:off x="-167124" y="655667"/>
              <a:ext cx="6278222" cy="1005991"/>
              <a:chOff x="-4284125" y="-186305"/>
              <a:chExt cx="6278222" cy="1005991"/>
            </a:xfrm>
          </p:grpSpPr>
          <p:sp>
            <p:nvSpPr>
              <p:cNvPr id="55" name="文字方塊 44">
                <a:extLst>
                  <a:ext uri="{FF2B5EF4-FFF2-40B4-BE49-F238E27FC236}">
                    <a16:creationId xmlns:a16="http://schemas.microsoft.com/office/drawing/2014/main" id="{831A34FB-D2A1-4ACB-BAFE-F534ECA10FCA}"/>
                  </a:ext>
                </a:extLst>
              </p:cNvPr>
              <p:cNvSpPr txBox="1"/>
              <p:nvPr/>
            </p:nvSpPr>
            <p:spPr>
              <a:xfrm>
                <a:off x="-4284125" y="267236"/>
                <a:ext cx="2070100" cy="5524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498475" indent="-22860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(a) Stay at </a:t>
                </a:r>
                <a:r>
                  <a:rPr lang="en-US" sz="1600" u="sng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home</a:t>
                </a:r>
                <a:r>
                  <a:rPr lang="en-US" sz="1600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橢圓 55">
                <a:extLst>
                  <a:ext uri="{FF2B5EF4-FFF2-40B4-BE49-F238E27FC236}">
                    <a16:creationId xmlns:a16="http://schemas.microsoft.com/office/drawing/2014/main" id="{5505B1ED-CC9B-4F4E-89EA-13CECACEA84E}"/>
                  </a:ext>
                </a:extLst>
              </p:cNvPr>
              <p:cNvSpPr/>
              <p:nvPr/>
            </p:nvSpPr>
            <p:spPr>
              <a:xfrm>
                <a:off x="-213067" y="-186305"/>
                <a:ext cx="2207164" cy="95885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id="{E2C2F0F9-4022-49F0-8A89-906F58243511}"/>
                </a:ext>
              </a:extLst>
            </p:cNvPr>
            <p:cNvGrpSpPr/>
            <p:nvPr/>
          </p:nvGrpSpPr>
          <p:grpSpPr>
            <a:xfrm>
              <a:off x="-297619" y="211721"/>
              <a:ext cx="4661129" cy="1522009"/>
              <a:chOff x="-538919" y="-747946"/>
              <a:chExt cx="4661129" cy="1522009"/>
            </a:xfrm>
          </p:grpSpPr>
          <p:sp>
            <p:nvSpPr>
              <p:cNvPr id="53" name="文字方塊 49">
                <a:extLst>
                  <a:ext uri="{FF2B5EF4-FFF2-40B4-BE49-F238E27FC236}">
                    <a16:creationId xmlns:a16="http://schemas.microsoft.com/office/drawing/2014/main" id="{9A9C3FCD-BC60-4DEC-9422-6D2AE2D40A18}"/>
                  </a:ext>
                </a:extLst>
              </p:cNvPr>
              <p:cNvSpPr txBox="1"/>
              <p:nvPr/>
            </p:nvSpPr>
            <p:spPr>
              <a:xfrm>
                <a:off x="1655922" y="-747946"/>
                <a:ext cx="2466288" cy="5524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  (b) Stay away from    </a:t>
                </a:r>
              </a:p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        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crowded </a:t>
                </a:r>
                <a:r>
                  <a:rPr lang="en-US" sz="1600" u="sng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places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橢圓 53">
                <a:extLst>
                  <a:ext uri="{FF2B5EF4-FFF2-40B4-BE49-F238E27FC236}">
                    <a16:creationId xmlns:a16="http://schemas.microsoft.com/office/drawing/2014/main" id="{EA686656-6A3A-4C19-8CB1-FD390A70C21B}"/>
                  </a:ext>
                </a:extLst>
              </p:cNvPr>
              <p:cNvSpPr/>
              <p:nvPr/>
            </p:nvSpPr>
            <p:spPr>
              <a:xfrm>
                <a:off x="-538919" y="-184787"/>
                <a:ext cx="2268451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7" name="群組 36">
              <a:extLst>
                <a:ext uri="{FF2B5EF4-FFF2-40B4-BE49-F238E27FC236}">
                  <a16:creationId xmlns:a16="http://schemas.microsoft.com/office/drawing/2014/main" id="{83B62E33-E4EE-4D73-AC32-62D16355F95E}"/>
                </a:ext>
              </a:extLst>
            </p:cNvPr>
            <p:cNvGrpSpPr/>
            <p:nvPr/>
          </p:nvGrpSpPr>
          <p:grpSpPr>
            <a:xfrm>
              <a:off x="-324555" y="2432673"/>
              <a:ext cx="2310116" cy="958850"/>
              <a:chOff x="-523731" y="-337687"/>
              <a:chExt cx="2310116" cy="958850"/>
            </a:xfrm>
          </p:grpSpPr>
          <p:sp>
            <p:nvSpPr>
              <p:cNvPr id="51" name="文字方塊 52">
                <a:extLst>
                  <a:ext uri="{FF2B5EF4-FFF2-40B4-BE49-F238E27FC236}">
                    <a16:creationId xmlns:a16="http://schemas.microsoft.com/office/drawing/2014/main" id="{C389A541-8444-4EC9-83F8-CAA610CB6C32}"/>
                  </a:ext>
                </a:extLst>
              </p:cNvPr>
              <p:cNvSpPr txBox="1"/>
              <p:nvPr/>
            </p:nvSpPr>
            <p:spPr>
              <a:xfrm>
                <a:off x="-417188" y="-17667"/>
                <a:ext cx="2203573" cy="378352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342900" lvl="0" indent="-342900">
                  <a:spcAft>
                    <a:spcPts val="0"/>
                  </a:spcAft>
                  <a:buFont typeface="+mj-lt"/>
                  <a:buAutoNum type="alphaLcParenBoth" startAt="4"/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Avoid </a:t>
                </a:r>
                <a:r>
                  <a:rPr lang="en-US" sz="1600" u="sng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social</a:t>
                </a: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</a:t>
                </a:r>
                <a:r>
                  <a:rPr lang="en-US" sz="1600" kern="100" dirty="0" smtClean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gatherings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橢圓 51">
                <a:extLst>
                  <a:ext uri="{FF2B5EF4-FFF2-40B4-BE49-F238E27FC236}">
                    <a16:creationId xmlns:a16="http://schemas.microsoft.com/office/drawing/2014/main" id="{5ED7AD7B-898D-434A-9A0D-579EBB6E2D83}"/>
                  </a:ext>
                </a:extLst>
              </p:cNvPr>
              <p:cNvSpPr/>
              <p:nvPr/>
            </p:nvSpPr>
            <p:spPr>
              <a:xfrm>
                <a:off x="-523731" y="-337687"/>
                <a:ext cx="229538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8" name="群組 37">
              <a:extLst>
                <a:ext uri="{FF2B5EF4-FFF2-40B4-BE49-F238E27FC236}">
                  <a16:creationId xmlns:a16="http://schemas.microsoft.com/office/drawing/2014/main" id="{620EDFE0-499A-4764-B34A-FFA42F6439DE}"/>
                </a:ext>
              </a:extLst>
            </p:cNvPr>
            <p:cNvGrpSpPr/>
            <p:nvPr/>
          </p:nvGrpSpPr>
          <p:grpSpPr>
            <a:xfrm>
              <a:off x="1846121" y="3041693"/>
              <a:ext cx="2750364" cy="1060450"/>
              <a:chOff x="-444406" y="-712433"/>
              <a:chExt cx="2750364" cy="958850"/>
            </a:xfrm>
          </p:grpSpPr>
          <p:sp>
            <p:nvSpPr>
              <p:cNvPr id="49" name="文字方塊 55">
                <a:extLst>
                  <a:ext uri="{FF2B5EF4-FFF2-40B4-BE49-F238E27FC236}">
                    <a16:creationId xmlns:a16="http://schemas.microsoft.com/office/drawing/2014/main" id="{89CBA553-0673-4965-A15A-2707B006D044}"/>
                  </a:ext>
                </a:extLst>
              </p:cNvPr>
              <p:cNvSpPr txBox="1"/>
              <p:nvPr/>
            </p:nvSpPr>
            <p:spPr>
              <a:xfrm>
                <a:off x="-362381" y="-455921"/>
                <a:ext cx="2668339" cy="562421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(e) When meeting other people,    </a:t>
                </a:r>
              </a:p>
              <a:p>
                <a:pPr lvl="0">
                  <a:spcAft>
                    <a:spcPts val="0"/>
                  </a:spcAft>
                </a:pPr>
                <a:r>
                  <a:rPr lang="en-US" sz="1600" kern="100" dirty="0"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      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don’t shake </a:t>
                </a:r>
                <a:r>
                  <a:rPr lang="en-US" sz="1600" u="sng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hands</a:t>
                </a:r>
                <a:r>
                  <a:rPr lang="en-US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.</a:t>
                </a:r>
                <a:endParaRPr lang="zh-TW" sz="1600" kern="100" dirty="0"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橢圓 49">
                <a:extLst>
                  <a:ext uri="{FF2B5EF4-FFF2-40B4-BE49-F238E27FC236}">
                    <a16:creationId xmlns:a16="http://schemas.microsoft.com/office/drawing/2014/main" id="{931954F0-0836-41EB-AC45-733FD287AA86}"/>
                  </a:ext>
                </a:extLst>
              </p:cNvPr>
              <p:cNvSpPr/>
              <p:nvPr/>
            </p:nvSpPr>
            <p:spPr>
              <a:xfrm>
                <a:off x="-444406" y="-712433"/>
                <a:ext cx="2568490" cy="9588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</p:grpSp>
        <p:grpSp>
          <p:nvGrpSpPr>
            <p:cNvPr id="39" name="群組 38">
              <a:extLst>
                <a:ext uri="{FF2B5EF4-FFF2-40B4-BE49-F238E27FC236}">
                  <a16:creationId xmlns:a16="http://schemas.microsoft.com/office/drawing/2014/main" id="{901F9635-D7C9-46C2-8FD7-20286D90A75F}"/>
                </a:ext>
              </a:extLst>
            </p:cNvPr>
            <p:cNvGrpSpPr/>
            <p:nvPr/>
          </p:nvGrpSpPr>
          <p:grpSpPr>
            <a:xfrm>
              <a:off x="1967542" y="-1971"/>
              <a:ext cx="4100990" cy="1569021"/>
              <a:chOff x="-141916" y="-1971"/>
              <a:chExt cx="4100990" cy="1569021"/>
            </a:xfrm>
          </p:grpSpPr>
          <p:grpSp>
            <p:nvGrpSpPr>
              <p:cNvPr id="45" name="群組 44">
                <a:extLst>
                  <a:ext uri="{FF2B5EF4-FFF2-40B4-BE49-F238E27FC236}">
                    <a16:creationId xmlns:a16="http://schemas.microsoft.com/office/drawing/2014/main" id="{DA87E719-8F31-4884-B8CC-4991F46CE14F}"/>
                  </a:ext>
                </a:extLst>
              </p:cNvPr>
              <p:cNvGrpSpPr/>
              <p:nvPr/>
            </p:nvGrpSpPr>
            <p:grpSpPr>
              <a:xfrm>
                <a:off x="-141916" y="-1971"/>
                <a:ext cx="4100990" cy="1502640"/>
                <a:chOff x="-186366" y="-1971"/>
                <a:chExt cx="4100990" cy="1502640"/>
              </a:xfrm>
            </p:grpSpPr>
            <p:sp>
              <p:nvSpPr>
                <p:cNvPr id="47" name="文字方塊 46">
                  <a:extLst>
                    <a:ext uri="{FF2B5EF4-FFF2-40B4-BE49-F238E27FC236}">
                      <a16:creationId xmlns:a16="http://schemas.microsoft.com/office/drawing/2014/main" id="{50B1A71E-CC3E-4FDE-A1D1-06403718BC1F}"/>
                    </a:ext>
                  </a:extLst>
                </p:cNvPr>
                <p:cNvSpPr txBox="1"/>
                <p:nvPr/>
              </p:nvSpPr>
              <p:spPr>
                <a:xfrm>
                  <a:off x="1869820" y="948219"/>
                  <a:ext cx="2044804" cy="55245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228600" indent="-228600">
                    <a:spcAft>
                      <a:spcPts val="0"/>
                    </a:spcAft>
                  </a:pPr>
                  <a:r>
                    <a:rPr lang="en-US" sz="1600" kern="100" dirty="0"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(c) </a:t>
                  </a:r>
                  <a:r>
                    <a:rPr lang="en-US" sz="16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Work from </a:t>
                  </a:r>
                  <a:r>
                    <a:rPr lang="en-US" sz="1600" u="sng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home</a:t>
                  </a:r>
                </a:p>
                <a:p>
                  <a:pPr marL="228600" indent="-228600">
                    <a:spcAft>
                      <a:spcPts val="0"/>
                    </a:spcAft>
                  </a:pPr>
                  <a:r>
                    <a:rPr lang="en-US" sz="1600" kern="100" dirty="0"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     </a:t>
                  </a:r>
                  <a:r>
                    <a:rPr lang="en-US" sz="16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if feasible.</a:t>
                  </a:r>
                  <a:endParaRPr lang="zh-TW" sz="16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橢圓 47">
                  <a:extLst>
                    <a:ext uri="{FF2B5EF4-FFF2-40B4-BE49-F238E27FC236}">
                      <a16:creationId xmlns:a16="http://schemas.microsoft.com/office/drawing/2014/main" id="{E7EB7C0B-7BD4-48E7-9475-8341B899F416}"/>
                    </a:ext>
                  </a:extLst>
                </p:cNvPr>
                <p:cNvSpPr/>
                <p:nvPr/>
              </p:nvSpPr>
              <p:spPr>
                <a:xfrm>
                  <a:off x="-186366" y="-1971"/>
                  <a:ext cx="2252334" cy="95885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id="{348A45BD-DBE2-4047-AFE3-CADBB89D1B5E}"/>
                  </a:ext>
                </a:extLst>
              </p:cNvPr>
              <p:cNvCxnSpPr>
                <a:endCxn id="59" idx="0"/>
              </p:cNvCxnSpPr>
              <p:nvPr/>
            </p:nvCxnSpPr>
            <p:spPr>
              <a:xfrm>
                <a:off x="977481" y="959517"/>
                <a:ext cx="26089" cy="60753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C1FE5342-2D1F-4655-8B11-85428669BC8F}"/>
                </a:ext>
              </a:extLst>
            </p:cNvPr>
            <p:cNvCxnSpPr/>
            <p:nvPr/>
          </p:nvCxnSpPr>
          <p:spPr>
            <a:xfrm>
              <a:off x="1902976" y="1434335"/>
              <a:ext cx="438503" cy="3421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id="{EB74856E-FECE-4ED5-A254-4EEB59D135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4992" y="1511657"/>
              <a:ext cx="458129" cy="26480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DB8DEFC5-7AD1-4DBB-AE52-A84A9FAB9A83}"/>
                </a:ext>
              </a:extLst>
            </p:cNvPr>
            <p:cNvCxnSpPr/>
            <p:nvPr/>
          </p:nvCxnSpPr>
          <p:spPr>
            <a:xfrm flipV="1">
              <a:off x="1839321" y="2397722"/>
              <a:ext cx="641350" cy="2730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4756D05A-E22D-46C8-B163-1C999AE53674}"/>
                </a:ext>
              </a:extLst>
            </p:cNvPr>
            <p:cNvCxnSpPr/>
            <p:nvPr/>
          </p:nvCxnSpPr>
          <p:spPr>
            <a:xfrm>
              <a:off x="3149976" y="2525616"/>
              <a:ext cx="0" cy="5160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897657AE-0529-4074-BCE2-C735B09CADEF}"/>
                </a:ext>
              </a:extLst>
            </p:cNvPr>
            <p:cNvCxnSpPr/>
            <p:nvPr/>
          </p:nvCxnSpPr>
          <p:spPr>
            <a:xfrm>
              <a:off x="3865000" y="2273258"/>
              <a:ext cx="671039" cy="3081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CCAF23F9-5030-4B7F-88D4-B4341B908B4E}"/>
              </a:ext>
            </a:extLst>
          </p:cNvPr>
          <p:cNvSpPr txBox="1"/>
          <p:nvPr/>
        </p:nvSpPr>
        <p:spPr>
          <a:xfrm>
            <a:off x="969352" y="423673"/>
            <a:ext cx="1005009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b="1" dirty="0"/>
              <a:t>Part 1</a:t>
            </a:r>
          </a:p>
          <a:p>
            <a:pPr marL="457200" indent="-457200">
              <a:buAutoNum type="alphaLcPeriod"/>
            </a:pPr>
            <a:r>
              <a:rPr lang="en-US" altLang="zh-HK" sz="2000" dirty="0"/>
              <a:t>Type the most suitable words taken from the clip.</a:t>
            </a:r>
          </a:p>
          <a:p>
            <a:pPr marL="457200" indent="-457200">
              <a:buAutoNum type="alphaLcPeriod"/>
            </a:pPr>
            <a:r>
              <a:rPr lang="en-US" altLang="zh-HK" sz="2000" dirty="0"/>
              <a:t>Drag the pictures to the correct text bubbles.</a:t>
            </a:r>
          </a:p>
        </p:txBody>
      </p:sp>
      <p:pic>
        <p:nvPicPr>
          <p:cNvPr id="62" name="圖片 61">
            <a:extLst>
              <a:ext uri="{FF2B5EF4-FFF2-40B4-BE49-F238E27FC236}">
                <a16:creationId xmlns:a16="http://schemas.microsoft.com/office/drawing/2014/main" id="{2F4777FE-F91E-40D2-928C-0D6545F70E8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358" y="2149656"/>
            <a:ext cx="1273175" cy="1216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圖片 62">
            <a:extLst>
              <a:ext uri="{FF2B5EF4-FFF2-40B4-BE49-F238E27FC236}">
                <a16:creationId xmlns:a16="http://schemas.microsoft.com/office/drawing/2014/main" id="{6D49933B-9B29-423C-A562-035FBE60933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865" y="1876491"/>
            <a:ext cx="1257935" cy="1316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圖片 63">
            <a:extLst>
              <a:ext uri="{FF2B5EF4-FFF2-40B4-BE49-F238E27FC236}">
                <a16:creationId xmlns:a16="http://schemas.microsoft.com/office/drawing/2014/main" id="{D2A7A14B-70CD-494C-AEC1-11C04CA9AA0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877" y="5027649"/>
            <a:ext cx="1273175" cy="1251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圖片 64">
            <a:extLst>
              <a:ext uri="{FF2B5EF4-FFF2-40B4-BE49-F238E27FC236}">
                <a16:creationId xmlns:a16="http://schemas.microsoft.com/office/drawing/2014/main" id="{399B4415-61C9-4422-B4CE-5588080CF31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058" y="4628066"/>
            <a:ext cx="1216660" cy="1202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圖片 65">
            <a:extLst>
              <a:ext uri="{FF2B5EF4-FFF2-40B4-BE49-F238E27FC236}">
                <a16:creationId xmlns:a16="http://schemas.microsoft.com/office/drawing/2014/main" id="{7FD9E2EA-DAEF-483A-89E5-21781018DF6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353" y="758299"/>
            <a:ext cx="1258570" cy="1350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圖片 66">
            <a:extLst>
              <a:ext uri="{FF2B5EF4-FFF2-40B4-BE49-F238E27FC236}">
                <a16:creationId xmlns:a16="http://schemas.microsoft.com/office/drawing/2014/main" id="{CB5B9B59-37B5-4E27-B440-E385A4534FCC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14" y="5478004"/>
            <a:ext cx="111379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681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426270AB-5426-4108-8F28-FA43A8425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3970"/>
            <a:ext cx="2743200" cy="365125"/>
          </a:xfrm>
        </p:spPr>
        <p:txBody>
          <a:bodyPr/>
          <a:lstStyle/>
          <a:p>
            <a:fld id="{B2514466-4409-4C2E-81A2-E9CA08CA4607}" type="slidenum">
              <a:rPr lang="zh-HK" altLang="en-US" smtClean="0"/>
              <a:t>6</a:t>
            </a:fld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F42D338-955C-4296-9EC0-98B6D5BBC2E3}"/>
              </a:ext>
            </a:extLst>
          </p:cNvPr>
          <p:cNvSpPr txBox="1"/>
          <p:nvPr/>
        </p:nvSpPr>
        <p:spPr>
          <a:xfrm>
            <a:off x="969352" y="127012"/>
            <a:ext cx="103844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b="1" dirty="0"/>
              <a:t>Part 2</a:t>
            </a:r>
          </a:p>
          <a:p>
            <a:pPr lvl="0"/>
            <a:r>
              <a:rPr lang="en-US" altLang="zh-HK" sz="2000" dirty="0"/>
              <a:t>To prepare for the writing, think of </a:t>
            </a:r>
            <a:r>
              <a:rPr lang="en-US" altLang="zh-HK" sz="2000" dirty="0" smtClean="0"/>
              <a:t>ways to make good use of time while staying at home. Complete the following mind map.</a:t>
            </a:r>
            <a:endParaRPr lang="zh-TW" altLang="zh-HK" sz="2000" dirty="0"/>
          </a:p>
        </p:txBody>
      </p:sp>
      <p:grpSp>
        <p:nvGrpSpPr>
          <p:cNvPr id="47" name="群組 46"/>
          <p:cNvGrpSpPr/>
          <p:nvPr/>
        </p:nvGrpSpPr>
        <p:grpSpPr>
          <a:xfrm>
            <a:off x="1103468" y="1529720"/>
            <a:ext cx="9509749" cy="4702810"/>
            <a:chOff x="1161657" y="1621160"/>
            <a:chExt cx="9509749" cy="4702810"/>
          </a:xfrm>
        </p:grpSpPr>
        <p:sp>
          <p:nvSpPr>
            <p:cNvPr id="3" name="文字方塊 108"/>
            <p:cNvSpPr txBox="1">
              <a:spLocks noChangeArrowheads="1"/>
            </p:cNvSpPr>
            <p:nvPr/>
          </p:nvSpPr>
          <p:spPr bwMode="auto">
            <a:xfrm>
              <a:off x="4723043" y="4897848"/>
              <a:ext cx="1931988" cy="5508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HK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rPr>
                <a:t>(thing to do)</a:t>
              </a:r>
              <a:r>
                <a:rPr kumimoji="0" lang="en-US" altLang="zh-HK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rPr>
                <a:t>_________</a:t>
              </a:r>
              <a:endParaRPr kumimoji="0" lang="en-US" altLang="zh-HK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HK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新細明體" panose="02020500000000000000" pitchFamily="18" charset="-120"/>
                  <a:cs typeface="Times New Roman" panose="02020603050405020304" pitchFamily="18" charset="0"/>
                </a:rPr>
                <a:t>___________________</a:t>
              </a:r>
              <a:endParaRPr kumimoji="0" lang="en-US" altLang="zh-HK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46" name="群組 45"/>
            <p:cNvGrpSpPr/>
            <p:nvPr/>
          </p:nvGrpSpPr>
          <p:grpSpPr>
            <a:xfrm>
              <a:off x="1161657" y="1621160"/>
              <a:ext cx="9509749" cy="4702810"/>
              <a:chOff x="1036966" y="2401053"/>
              <a:chExt cx="9509749" cy="4702810"/>
            </a:xfrm>
          </p:grpSpPr>
          <p:grpSp>
            <p:nvGrpSpPr>
              <p:cNvPr id="6" name="群組 5"/>
              <p:cNvGrpSpPr/>
              <p:nvPr/>
            </p:nvGrpSpPr>
            <p:grpSpPr>
              <a:xfrm>
                <a:off x="4541520" y="4167305"/>
                <a:ext cx="2057400" cy="1209675"/>
                <a:chOff x="0" y="0"/>
                <a:chExt cx="2057400" cy="1209675"/>
              </a:xfrm>
            </p:grpSpPr>
            <p:sp>
              <p:nvSpPr>
                <p:cNvPr id="8" name="橢圓 7"/>
                <p:cNvSpPr/>
                <p:nvPr/>
              </p:nvSpPr>
              <p:spPr>
                <a:xfrm>
                  <a:off x="0" y="0"/>
                  <a:ext cx="2057400" cy="1209675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  <p:sp>
              <p:nvSpPr>
                <p:cNvPr id="9" name="文字方塊 3"/>
                <p:cNvSpPr txBox="1"/>
                <p:nvPr/>
              </p:nvSpPr>
              <p:spPr>
                <a:xfrm>
                  <a:off x="361950" y="219075"/>
                  <a:ext cx="1390650" cy="7810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Making good use of time while </a:t>
                  </a:r>
                  <a:r>
                    <a:rPr lang="en-US" sz="1200" b="1" kern="100" dirty="0" smtClean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staying at </a:t>
                  </a: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home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" name="群組 9"/>
              <p:cNvGrpSpPr/>
              <p:nvPr/>
            </p:nvGrpSpPr>
            <p:grpSpPr>
              <a:xfrm>
                <a:off x="2006611" y="3690738"/>
                <a:ext cx="2077720" cy="783590"/>
                <a:chOff x="39403" y="0"/>
                <a:chExt cx="1208372" cy="800100"/>
              </a:xfrm>
            </p:grpSpPr>
            <p:sp>
              <p:nvSpPr>
                <p:cNvPr id="11" name="文字方塊 19"/>
                <p:cNvSpPr txBox="1"/>
                <p:nvPr/>
              </p:nvSpPr>
              <p:spPr>
                <a:xfrm>
                  <a:off x="39403" y="143123"/>
                  <a:ext cx="1123950" cy="56197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228600"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(thing to do)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help with </a:t>
                  </a:r>
                  <a:r>
                    <a:rPr lang="en-US" sz="1200" b="1" kern="100" dirty="0" smtClean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housework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" name="橢圓 11"/>
                <p:cNvSpPr/>
                <p:nvPr/>
              </p:nvSpPr>
              <p:spPr>
                <a:xfrm>
                  <a:off x="57150" y="0"/>
                  <a:ext cx="1190625" cy="8001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3" name="群組 12"/>
              <p:cNvGrpSpPr/>
              <p:nvPr/>
            </p:nvGrpSpPr>
            <p:grpSpPr>
              <a:xfrm>
                <a:off x="1036966" y="2527418"/>
                <a:ext cx="1782445" cy="958215"/>
                <a:chOff x="0" y="0"/>
                <a:chExt cx="1782890" cy="958215"/>
              </a:xfrm>
            </p:grpSpPr>
            <p:sp>
              <p:nvSpPr>
                <p:cNvPr id="14" name="文字方塊 21"/>
                <p:cNvSpPr txBox="1"/>
                <p:nvPr/>
              </p:nvSpPr>
              <p:spPr>
                <a:xfrm>
                  <a:off x="11875" y="225631"/>
                  <a:ext cx="1771015" cy="55181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(reason)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share the work of my parents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" name="橢圓 14"/>
                <p:cNvSpPr/>
                <p:nvPr/>
              </p:nvSpPr>
              <p:spPr>
                <a:xfrm>
                  <a:off x="0" y="0"/>
                  <a:ext cx="1771015" cy="958215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6" name="群組 15"/>
              <p:cNvGrpSpPr/>
              <p:nvPr/>
            </p:nvGrpSpPr>
            <p:grpSpPr>
              <a:xfrm>
                <a:off x="3249941" y="2401053"/>
                <a:ext cx="2101850" cy="1092200"/>
                <a:chOff x="0" y="0"/>
                <a:chExt cx="1782891" cy="958215"/>
              </a:xfrm>
            </p:grpSpPr>
            <p:sp>
              <p:nvSpPr>
                <p:cNvPr id="17" name="文字方塊 77"/>
                <p:cNvSpPr txBox="1"/>
                <p:nvPr/>
              </p:nvSpPr>
              <p:spPr>
                <a:xfrm>
                  <a:off x="11875" y="225594"/>
                  <a:ext cx="1771016" cy="46002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(e.g.)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make </a:t>
                  </a:r>
                  <a:r>
                    <a:rPr lang="en-US" sz="1200" b="1" kern="100" dirty="0" smtClean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my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bed, 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 smtClean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fold my clothes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橢圓 17"/>
                <p:cNvSpPr/>
                <p:nvPr/>
              </p:nvSpPr>
              <p:spPr>
                <a:xfrm>
                  <a:off x="0" y="0"/>
                  <a:ext cx="1771015" cy="958215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cxnSp>
            <p:nvCxnSpPr>
              <p:cNvPr id="19" name="直線接點 18"/>
              <p:cNvCxnSpPr/>
              <p:nvPr/>
            </p:nvCxnSpPr>
            <p:spPr>
              <a:xfrm>
                <a:off x="7230745" y="3534210"/>
                <a:ext cx="296545" cy="32956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/>
              <p:cNvCxnSpPr/>
              <p:nvPr/>
            </p:nvCxnSpPr>
            <p:spPr>
              <a:xfrm>
                <a:off x="2275840" y="3437055"/>
                <a:ext cx="248920" cy="29654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/>
              <p:cNvCxnSpPr/>
              <p:nvPr/>
            </p:nvCxnSpPr>
            <p:spPr>
              <a:xfrm flipH="1">
                <a:off x="3550920" y="3439595"/>
                <a:ext cx="333375" cy="28638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2" name="群組 21"/>
              <p:cNvGrpSpPr/>
              <p:nvPr/>
            </p:nvGrpSpPr>
            <p:grpSpPr>
              <a:xfrm>
                <a:off x="7172325" y="3767255"/>
                <a:ext cx="2077720" cy="783590"/>
                <a:chOff x="39403" y="0"/>
                <a:chExt cx="1208372" cy="800100"/>
              </a:xfrm>
            </p:grpSpPr>
            <p:sp>
              <p:nvSpPr>
                <p:cNvPr id="23" name="文字方塊 96"/>
                <p:cNvSpPr txBox="1"/>
                <p:nvPr/>
              </p:nvSpPr>
              <p:spPr>
                <a:xfrm>
                  <a:off x="39403" y="143123"/>
                  <a:ext cx="1123950" cy="56197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228600"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(thing to do)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do schoolwork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橢圓 23"/>
                <p:cNvSpPr/>
                <p:nvPr/>
              </p:nvSpPr>
              <p:spPr>
                <a:xfrm>
                  <a:off x="57150" y="0"/>
                  <a:ext cx="1190625" cy="8001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5" name="群組 24"/>
              <p:cNvGrpSpPr/>
              <p:nvPr/>
            </p:nvGrpSpPr>
            <p:grpSpPr>
              <a:xfrm>
                <a:off x="5674995" y="2654735"/>
                <a:ext cx="2160905" cy="925830"/>
                <a:chOff x="0" y="0"/>
                <a:chExt cx="1771015" cy="958215"/>
              </a:xfrm>
              <a:noFill/>
            </p:grpSpPr>
            <p:sp>
              <p:nvSpPr>
                <p:cNvPr id="26" name="文字方塊 99"/>
                <p:cNvSpPr txBox="1"/>
                <p:nvPr/>
              </p:nvSpPr>
              <p:spPr>
                <a:xfrm>
                  <a:off x="130142" y="210871"/>
                  <a:ext cx="1489213" cy="608450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(reason)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interesting, 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learn new things</a:t>
                  </a:r>
                  <a:endParaRPr lang="zh-TW" sz="1200" b="1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橢圓 26"/>
                <p:cNvSpPr/>
                <p:nvPr/>
              </p:nvSpPr>
              <p:spPr>
                <a:xfrm>
                  <a:off x="0" y="0"/>
                  <a:ext cx="1771015" cy="958215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cxnSp>
            <p:nvCxnSpPr>
              <p:cNvPr id="28" name="直線接點 27"/>
              <p:cNvCxnSpPr/>
              <p:nvPr/>
            </p:nvCxnSpPr>
            <p:spPr>
              <a:xfrm flipV="1">
                <a:off x="8893810" y="3399590"/>
                <a:ext cx="355600" cy="4578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/>
              <p:nvPr/>
            </p:nvCxnSpPr>
            <p:spPr>
              <a:xfrm>
                <a:off x="4006226" y="4231123"/>
                <a:ext cx="688340" cy="23685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>
              <a:xfrm flipH="1">
                <a:off x="6577965" y="4222550"/>
                <a:ext cx="624205" cy="41465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橢圓 30"/>
              <p:cNvSpPr/>
              <p:nvPr/>
            </p:nvSpPr>
            <p:spPr>
              <a:xfrm>
                <a:off x="4537075" y="5552240"/>
                <a:ext cx="2046605" cy="78359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/>
              </a:p>
            </p:txBody>
          </p:sp>
          <p:grpSp>
            <p:nvGrpSpPr>
              <p:cNvPr id="32" name="群組 31"/>
              <p:cNvGrpSpPr/>
              <p:nvPr/>
            </p:nvGrpSpPr>
            <p:grpSpPr>
              <a:xfrm>
                <a:off x="2219325" y="6063415"/>
                <a:ext cx="2261235" cy="1040448"/>
                <a:chOff x="0" y="0"/>
                <a:chExt cx="2261820" cy="1040574"/>
              </a:xfrm>
            </p:grpSpPr>
            <p:sp>
              <p:nvSpPr>
                <p:cNvPr id="33" name="文字方塊 111"/>
                <p:cNvSpPr txBox="1"/>
                <p:nvPr/>
              </p:nvSpPr>
              <p:spPr>
                <a:xfrm>
                  <a:off x="222738" y="148182"/>
                  <a:ext cx="1770380" cy="74421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(reason)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 smtClean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4" name="橢圓 33"/>
                <p:cNvSpPr/>
                <p:nvPr/>
              </p:nvSpPr>
              <p:spPr>
                <a:xfrm>
                  <a:off x="0" y="0"/>
                  <a:ext cx="2261820" cy="104057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5" name="群組 34"/>
              <p:cNvGrpSpPr/>
              <p:nvPr/>
            </p:nvGrpSpPr>
            <p:grpSpPr>
              <a:xfrm>
                <a:off x="8290560" y="2475030"/>
                <a:ext cx="2256155" cy="961390"/>
                <a:chOff x="0" y="0"/>
                <a:chExt cx="1782890" cy="1021277"/>
              </a:xfrm>
              <a:noFill/>
            </p:grpSpPr>
            <p:sp>
              <p:nvSpPr>
                <p:cNvPr id="36" name="文字方塊 117"/>
                <p:cNvSpPr txBox="1"/>
                <p:nvPr/>
              </p:nvSpPr>
              <p:spPr>
                <a:xfrm>
                  <a:off x="11875" y="95002"/>
                  <a:ext cx="1771015" cy="926275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(e.g.)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 smtClean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altLang="zh-TW" sz="1200" kern="100" dirty="0" smtClean="0"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en-US" sz="1200" kern="100" dirty="0">
                      <a:solidFill>
                        <a:srgbClr val="FF0000"/>
                      </a:solidFill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 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7" name="橢圓 36"/>
                <p:cNvSpPr/>
                <p:nvPr/>
              </p:nvSpPr>
              <p:spPr>
                <a:xfrm>
                  <a:off x="0" y="0"/>
                  <a:ext cx="1771015" cy="958215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8" name="群組 37"/>
              <p:cNvGrpSpPr/>
              <p:nvPr/>
            </p:nvGrpSpPr>
            <p:grpSpPr>
              <a:xfrm>
                <a:off x="6755447" y="5689400"/>
                <a:ext cx="2261235" cy="1223010"/>
                <a:chOff x="75266" y="-128921"/>
                <a:chExt cx="2261820" cy="1223158"/>
              </a:xfrm>
            </p:grpSpPr>
            <p:sp>
              <p:nvSpPr>
                <p:cNvPr id="39" name="文字方塊 121"/>
                <p:cNvSpPr txBox="1"/>
                <p:nvPr/>
              </p:nvSpPr>
              <p:spPr>
                <a:xfrm>
                  <a:off x="320986" y="135422"/>
                  <a:ext cx="1770380" cy="926275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en-US" sz="1200" b="1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(e.g.)</a:t>
                  </a: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 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____________________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 kern="100" dirty="0">
                      <a:effectLst/>
                      <a:latin typeface="Calibri" panose="020F0502020204030204" pitchFamily="34" charset="0"/>
                      <a:ea typeface="新細明體" panose="02020500000000000000" pitchFamily="18" charset="-120"/>
                      <a:cs typeface="Times New Roman" panose="02020603050405020304" pitchFamily="18" charset="0"/>
                    </a:rPr>
                    <a:t> </a:t>
                  </a: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  <a:p>
                  <a:pPr algn="ctr">
                    <a:spcAft>
                      <a:spcPts val="0"/>
                    </a:spcAft>
                  </a:pPr>
                  <a:endParaRPr lang="zh-TW" sz="1200" kern="100" dirty="0">
                    <a:effectLst/>
                    <a:latin typeface="Calibri" panose="020F0502020204030204" pitchFamily="34" charset="0"/>
                    <a:ea typeface="新細明體" panose="02020500000000000000" pitchFamily="18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" name="橢圓 39"/>
                <p:cNvSpPr/>
                <p:nvPr/>
              </p:nvSpPr>
              <p:spPr>
                <a:xfrm>
                  <a:off x="75266" y="-128921"/>
                  <a:ext cx="2261820" cy="122315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/>
                </a:p>
              </p:txBody>
            </p:sp>
          </p:grpSp>
          <p:cxnSp>
            <p:nvCxnSpPr>
              <p:cNvPr id="41" name="直線接點 40"/>
              <p:cNvCxnSpPr/>
              <p:nvPr/>
            </p:nvCxnSpPr>
            <p:spPr>
              <a:xfrm>
                <a:off x="5556250" y="5386505"/>
                <a:ext cx="0" cy="1657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線接點 41"/>
              <p:cNvCxnSpPr/>
              <p:nvPr/>
            </p:nvCxnSpPr>
            <p:spPr>
              <a:xfrm flipV="1">
                <a:off x="4364182" y="6182160"/>
                <a:ext cx="372918" cy="15367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/>
              <p:cNvCxnSpPr/>
              <p:nvPr/>
            </p:nvCxnSpPr>
            <p:spPr>
              <a:xfrm>
                <a:off x="6513714" y="6086910"/>
                <a:ext cx="260985" cy="825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Rectangle 39"/>
          <p:cNvSpPr>
            <a:spLocks noChangeArrowheads="1"/>
          </p:cNvSpPr>
          <p:nvPr/>
        </p:nvSpPr>
        <p:spPr bwMode="auto">
          <a:xfrm>
            <a:off x="426720" y="3033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44" name="Rectangle 47"/>
          <p:cNvSpPr>
            <a:spLocks noChangeArrowheads="1"/>
          </p:cNvSpPr>
          <p:nvPr/>
        </p:nvSpPr>
        <p:spPr bwMode="auto">
          <a:xfrm>
            <a:off x="426720" y="7605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zh-HK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HK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HK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endParaRPr kumimoji="0" lang="en-US" altLang="zh-TW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endParaRPr kumimoji="0" lang="en-US" altLang="zh-TW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endParaRPr kumimoji="0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51"/>
          <p:cNvSpPr>
            <a:spLocks noChangeArrowheads="1"/>
          </p:cNvSpPr>
          <p:nvPr/>
        </p:nvSpPr>
        <p:spPr bwMode="auto">
          <a:xfrm>
            <a:off x="426720" y="7605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5507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E99B7301-5FE9-4EAD-BF8F-A4EB7F4483AE}"/>
              </a:ext>
            </a:extLst>
          </p:cNvPr>
          <p:cNvSpPr/>
          <p:nvPr/>
        </p:nvSpPr>
        <p:spPr>
          <a:xfrm>
            <a:off x="2561297" y="1485036"/>
            <a:ext cx="72005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5565" algn="ctr">
              <a:lnSpc>
                <a:spcPct val="150000"/>
              </a:lnSpc>
              <a:spcAft>
                <a:spcPts val="0"/>
              </a:spcAft>
            </a:pPr>
            <a:r>
              <a:rPr lang="en-US" altLang="zh-HK" u="sng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Making good use of time </a:t>
            </a:r>
            <a:r>
              <a:rPr lang="en-US" altLang="zh-HK" u="sng" kern="1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while staying </a:t>
            </a:r>
            <a:r>
              <a:rPr lang="en-US" altLang="zh-HK" u="sng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 home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HK" u="sng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e.g. I </a:t>
            </a:r>
            <a:r>
              <a:rPr lang="en-US" altLang="zh-HK" u="sng" kern="1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help with housework while staying at home</a:t>
            </a:r>
            <a:r>
              <a:rPr lang="en-US" altLang="zh-HK" u="sng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I make my bed and fold my clothes. I am happy to do the housework because I can share the work of my parents. 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HK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HK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HK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HK" kern="1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Also, ________________________________________________________</a:t>
            </a:r>
            <a:endParaRPr lang="en-US" altLang="zh-HK" kern="1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TW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</a:t>
            </a:r>
          </a:p>
          <a:p>
            <a:pPr marR="75565" algn="just">
              <a:lnSpc>
                <a:spcPct val="150000"/>
              </a:lnSpc>
              <a:spcAft>
                <a:spcPts val="0"/>
              </a:spcAft>
            </a:pPr>
            <a:r>
              <a:rPr lang="en-US" altLang="zh-TW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</a:t>
            </a:r>
            <a:endParaRPr lang="zh-TW" altLang="zh-HK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982EB73A-1246-41B7-8FAA-B8B906976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7</a:t>
            </a:fld>
            <a:endParaRPr lang="zh-HK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FB3FFCA-A0F4-4B22-950A-19E9FE7F9B41}"/>
              </a:ext>
            </a:extLst>
          </p:cNvPr>
          <p:cNvSpPr txBox="1"/>
          <p:nvPr/>
        </p:nvSpPr>
        <p:spPr>
          <a:xfrm>
            <a:off x="969352" y="107962"/>
            <a:ext cx="103844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b="1" dirty="0"/>
              <a:t>Part 3</a:t>
            </a:r>
          </a:p>
          <a:p>
            <a:r>
              <a:rPr lang="en-US" altLang="zh-HK" sz="2000" dirty="0"/>
              <a:t>Write </a:t>
            </a:r>
            <a:r>
              <a:rPr lang="en-US" altLang="zh-HK" sz="2000" dirty="0" smtClean="0"/>
              <a:t>about making good use of time </a:t>
            </a:r>
            <a:r>
              <a:rPr lang="en-US" altLang="zh-HK" sz="2000" smtClean="0"/>
              <a:t>while staying at </a:t>
            </a:r>
            <a:r>
              <a:rPr lang="en-US" altLang="zh-HK" sz="2000" dirty="0"/>
              <a:t>home. The tips and the example show you how you can write your paragraph.</a:t>
            </a:r>
            <a:endParaRPr lang="zh-TW" altLang="zh-HK" sz="2000" dirty="0"/>
          </a:p>
        </p:txBody>
      </p:sp>
      <p:sp>
        <p:nvSpPr>
          <p:cNvPr id="5" name="文字方塊 84">
            <a:extLst>
              <a:ext uri="{FF2B5EF4-FFF2-40B4-BE49-F238E27FC236}">
                <a16:creationId xmlns:a16="http://schemas.microsoft.com/office/drawing/2014/main" id="{281DB1EA-5E84-425D-A55A-5010939BE6B1}"/>
              </a:ext>
            </a:extLst>
          </p:cNvPr>
          <p:cNvSpPr txBox="1"/>
          <p:nvPr/>
        </p:nvSpPr>
        <p:spPr>
          <a:xfrm>
            <a:off x="445452" y="1745887"/>
            <a:ext cx="1568450" cy="1481495"/>
          </a:xfrm>
          <a:prstGeom prst="rect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1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Write about the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things you do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and 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give </a:t>
            </a:r>
            <a:r>
              <a:rPr lang="en-US" sz="1600" b="1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examples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and </a:t>
            </a:r>
            <a:r>
              <a:rPr lang="en-US" sz="1600" b="1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reasons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zh-TW" sz="1600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6" name="文字方塊 85">
            <a:extLst>
              <a:ext uri="{FF2B5EF4-FFF2-40B4-BE49-F238E27FC236}">
                <a16:creationId xmlns:a16="http://schemas.microsoft.com/office/drawing/2014/main" id="{7A8951A3-24DF-4F4C-A18B-3C6FD3353BBE}"/>
              </a:ext>
            </a:extLst>
          </p:cNvPr>
          <p:cNvSpPr txBox="1"/>
          <p:nvPr/>
        </p:nvSpPr>
        <p:spPr>
          <a:xfrm>
            <a:off x="445452" y="3475107"/>
            <a:ext cx="1619567" cy="1220804"/>
          </a:xfrm>
          <a:prstGeom prst="rect">
            <a:avLst/>
          </a:prstGeom>
          <a:solidFill>
            <a:schemeClr val="lt1"/>
          </a:solidFill>
          <a:ln w="28575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2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simple present tense 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to write about 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facts.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83">
            <a:extLst>
              <a:ext uri="{FF2B5EF4-FFF2-40B4-BE49-F238E27FC236}">
                <a16:creationId xmlns:a16="http://schemas.microsoft.com/office/drawing/2014/main" id="{68D27541-130D-4EB6-9D47-1318A378EA04}"/>
              </a:ext>
            </a:extLst>
          </p:cNvPr>
          <p:cNvSpPr txBox="1"/>
          <p:nvPr/>
        </p:nvSpPr>
        <p:spPr>
          <a:xfrm>
            <a:off x="10069788" y="1704161"/>
            <a:ext cx="1623777" cy="1523222"/>
          </a:xfrm>
          <a:prstGeom prst="rect">
            <a:avLst/>
          </a:prstGeom>
          <a:solidFill>
            <a:schemeClr val="lt1"/>
          </a:solidFill>
          <a:ln w="28575">
            <a:solidFill>
              <a:srgbClr val="00B05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3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adjectives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to describe 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things and feelings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e.g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 </a:t>
            </a:r>
            <a:r>
              <a:rPr lang="en-US" altLang="zh-HK" sz="1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n-US" altLang="zh-HK" sz="1600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interesting’, </a:t>
            </a:r>
            <a:r>
              <a:rPr lang="en-US" sz="1600" kern="100" dirty="0" smtClean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‘happy’, </a:t>
            </a:r>
            <a:r>
              <a:rPr lang="en-US" altLang="zh-HK" sz="1600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n-US" altLang="zh-HK" sz="1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excited</a:t>
            </a:r>
            <a:r>
              <a:rPr lang="en-US" altLang="zh-HK" sz="1600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’.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86">
            <a:extLst>
              <a:ext uri="{FF2B5EF4-FFF2-40B4-BE49-F238E27FC236}">
                <a16:creationId xmlns:a16="http://schemas.microsoft.com/office/drawing/2014/main" id="{E8D309CC-DA9F-4710-A6BF-59FCEBFCA344}"/>
              </a:ext>
            </a:extLst>
          </p:cNvPr>
          <p:cNvSpPr txBox="1"/>
          <p:nvPr/>
        </p:nvSpPr>
        <p:spPr>
          <a:xfrm>
            <a:off x="10069787" y="3485304"/>
            <a:ext cx="1623777" cy="1589725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b="1" u="sng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Tip 4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Use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connectives</a:t>
            </a:r>
            <a:r>
              <a:rPr lang="en-US" sz="1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to link ideas and give reasons, e.g. ‘and’, ‘or’, ‘but’, ‘because’</a:t>
            </a:r>
            <a:endParaRPr lang="zh-TW" sz="1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6439BCF3-27C3-42CF-8534-7E9F3983CDEE}"/>
              </a:ext>
            </a:extLst>
          </p:cNvPr>
          <p:cNvSpPr/>
          <p:nvPr/>
        </p:nvSpPr>
        <p:spPr>
          <a:xfrm>
            <a:off x="7464032" y="2008751"/>
            <a:ext cx="560142" cy="3322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D38AC9EC-479A-4F7A-A44E-70B3695D3A71}"/>
              </a:ext>
            </a:extLst>
          </p:cNvPr>
          <p:cNvSpPr/>
          <p:nvPr/>
        </p:nvSpPr>
        <p:spPr>
          <a:xfrm>
            <a:off x="8786553" y="2023820"/>
            <a:ext cx="402465" cy="313733"/>
          </a:xfrm>
          <a:prstGeom prst="ellipse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D4ECB934-F9DA-4944-BF34-2C7B30D5797E}"/>
              </a:ext>
            </a:extLst>
          </p:cNvPr>
          <p:cNvSpPr/>
          <p:nvPr/>
        </p:nvSpPr>
        <p:spPr>
          <a:xfrm>
            <a:off x="6846328" y="2392244"/>
            <a:ext cx="802626" cy="365198"/>
          </a:xfrm>
          <a:prstGeom prst="ellipse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D875F4C7-B0F6-436F-A4DB-890C203E6DB2}"/>
              </a:ext>
            </a:extLst>
          </p:cNvPr>
          <p:cNvSpPr/>
          <p:nvPr/>
        </p:nvSpPr>
        <p:spPr>
          <a:xfrm>
            <a:off x="4183958" y="2408870"/>
            <a:ext cx="686558" cy="339987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DA73C230-70E5-4B64-A80C-CF1BF872ED33}"/>
              </a:ext>
            </a:extLst>
          </p:cNvPr>
          <p:cNvCxnSpPr>
            <a:cxnSpLocks/>
          </p:cNvCxnSpPr>
          <p:nvPr/>
        </p:nvCxnSpPr>
        <p:spPr>
          <a:xfrm>
            <a:off x="2626036" y="2751945"/>
            <a:ext cx="1080737" cy="549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83633532-F1DC-4300-924E-C826003BB151}"/>
              </a:ext>
            </a:extLst>
          </p:cNvPr>
          <p:cNvCxnSpPr>
            <a:cxnSpLocks/>
          </p:cNvCxnSpPr>
          <p:nvPr/>
        </p:nvCxnSpPr>
        <p:spPr>
          <a:xfrm>
            <a:off x="8196349" y="2762721"/>
            <a:ext cx="14297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9FD72536-83AB-4416-BEC0-F8213851051C}"/>
              </a:ext>
            </a:extLst>
          </p:cNvPr>
          <p:cNvCxnSpPr>
            <a:cxnSpLocks/>
          </p:cNvCxnSpPr>
          <p:nvPr/>
        </p:nvCxnSpPr>
        <p:spPr>
          <a:xfrm>
            <a:off x="3042458" y="2348206"/>
            <a:ext cx="2199931" cy="4505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1161C03A-982F-4E0F-A8E2-D30C1C6A237D}"/>
              </a:ext>
            </a:extLst>
          </p:cNvPr>
          <p:cNvCxnSpPr>
            <a:cxnSpLocks/>
          </p:cNvCxnSpPr>
          <p:nvPr/>
        </p:nvCxnSpPr>
        <p:spPr>
          <a:xfrm>
            <a:off x="7481893" y="2357427"/>
            <a:ext cx="1304660" cy="7199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橢圓 33">
            <a:extLst>
              <a:ext uri="{FF2B5EF4-FFF2-40B4-BE49-F238E27FC236}">
                <a16:creationId xmlns:a16="http://schemas.microsoft.com/office/drawing/2014/main" id="{22C2C89E-62C0-4B98-9E0B-FAC1EC4BB3CE}"/>
              </a:ext>
            </a:extLst>
          </p:cNvPr>
          <p:cNvSpPr/>
          <p:nvPr/>
        </p:nvSpPr>
        <p:spPr>
          <a:xfrm>
            <a:off x="3129638" y="1991188"/>
            <a:ext cx="477484" cy="3405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35" name="橢圓 34">
            <a:extLst>
              <a:ext uri="{FF2B5EF4-FFF2-40B4-BE49-F238E27FC236}">
                <a16:creationId xmlns:a16="http://schemas.microsoft.com/office/drawing/2014/main" id="{47399A27-011A-4EBA-A212-7009C52B5AAA}"/>
              </a:ext>
            </a:extLst>
          </p:cNvPr>
          <p:cNvSpPr/>
          <p:nvPr/>
        </p:nvSpPr>
        <p:spPr>
          <a:xfrm>
            <a:off x="9189018" y="2014220"/>
            <a:ext cx="486997" cy="33398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83633532-F1DC-4300-924E-C826003BB151}"/>
              </a:ext>
            </a:extLst>
          </p:cNvPr>
          <p:cNvCxnSpPr>
            <a:cxnSpLocks/>
          </p:cNvCxnSpPr>
          <p:nvPr/>
        </p:nvCxnSpPr>
        <p:spPr>
          <a:xfrm flipV="1">
            <a:off x="9189018" y="2378270"/>
            <a:ext cx="437804" cy="56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8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D0502F6A-110C-40D7-A292-88C4D504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8</a:t>
            </a:fld>
            <a:endParaRPr lang="zh-HK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BD64D60-3461-4160-8D14-C1E66340C8D4}"/>
              </a:ext>
            </a:extLst>
          </p:cNvPr>
          <p:cNvSpPr/>
          <p:nvPr/>
        </p:nvSpPr>
        <p:spPr>
          <a:xfrm>
            <a:off x="801756" y="357521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HK" sz="2400" b="1" dirty="0"/>
              <a:t>Part 4</a:t>
            </a:r>
          </a:p>
          <a:p>
            <a:r>
              <a:rPr lang="en-US" altLang="zh-HK" sz="2000" dirty="0"/>
              <a:t>Complete the self-assessment checklist after writing.</a:t>
            </a:r>
            <a:endParaRPr lang="en-US" altLang="zh-HK" sz="2000" b="1" dirty="0"/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id="{5CF176A7-99D4-4B35-95AC-3562897AB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358520"/>
              </p:ext>
            </p:extLst>
          </p:nvPr>
        </p:nvGraphicFramePr>
        <p:xfrm>
          <a:off x="1593849" y="2009775"/>
          <a:ext cx="8474075" cy="39041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884">
                  <a:extLst>
                    <a:ext uri="{9D8B030D-6E8A-4147-A177-3AD203B41FA5}">
                      <a16:colId xmlns:a16="http://schemas.microsoft.com/office/drawing/2014/main" val="3775677316"/>
                    </a:ext>
                  </a:extLst>
                </a:gridCol>
                <a:gridCol w="7504191">
                  <a:extLst>
                    <a:ext uri="{9D8B030D-6E8A-4147-A177-3AD203B41FA5}">
                      <a16:colId xmlns:a16="http://schemas.microsoft.com/office/drawing/2014/main" val="3951860795"/>
                    </a:ext>
                  </a:extLst>
                </a:gridCol>
              </a:tblGrid>
              <a:tr h="836613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wro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te about the </a:t>
                      </a:r>
                      <a:r>
                        <a:rPr lang="en-US" sz="1800" b="1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thing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I did while </a:t>
                      </a:r>
                      <a:r>
                        <a:rPr lang="en-US" sz="18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staying</a:t>
                      </a:r>
                      <a:r>
                        <a:rPr lang="en-US" sz="1800" kern="100" baseline="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at 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home and gave </a:t>
                      </a:r>
                      <a:r>
                        <a:rPr lang="en-US" sz="18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examples.</a:t>
                      </a:r>
                      <a:r>
                        <a:rPr lang="en-US" sz="18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145492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gave </a:t>
                      </a:r>
                      <a:r>
                        <a:rPr lang="en-US" sz="1800" b="1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reasons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for the thing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 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18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did while staying 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at home.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710873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the simple present tense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write about facts.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597244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a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djectives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describe things and feelings.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443415"/>
                  </a:ext>
                </a:extLst>
              </a:tr>
              <a:tr h="557742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used </a:t>
                      </a:r>
                      <a:r>
                        <a:rPr lang="en-US" sz="1800" b="1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connectives</a:t>
                      </a: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to link ideas and give reasons.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60604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R="75565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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proofread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(e.g. check spelling, </a:t>
                      </a:r>
                      <a:r>
                        <a:rPr lang="en-US" sz="1800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capitalisation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, the use of punctuation marks) my writing before handing it in to my teacher.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62151"/>
                  </a:ext>
                </a:extLst>
              </a:tr>
            </a:tbl>
          </a:graphicData>
        </a:graphic>
      </p:graphicFrame>
      <p:sp>
        <p:nvSpPr>
          <p:cNvPr id="9" name="文字方塊 8">
            <a:extLst>
              <a:ext uri="{FF2B5EF4-FFF2-40B4-BE49-F238E27FC236}">
                <a16:creationId xmlns:a16="http://schemas.microsoft.com/office/drawing/2014/main" id="{E26F4EAA-8C13-4F2C-90CE-25764BD2A54E}"/>
              </a:ext>
            </a:extLst>
          </p:cNvPr>
          <p:cNvSpPr txBox="1"/>
          <p:nvPr/>
        </p:nvSpPr>
        <p:spPr>
          <a:xfrm>
            <a:off x="1571625" y="1447800"/>
            <a:ext cx="714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b="1" i="1" dirty="0"/>
              <a:t>Did I do the following? I… </a:t>
            </a:r>
            <a:r>
              <a:rPr lang="en-US" altLang="zh-HK" i="1" dirty="0"/>
              <a:t>(Please tick “</a:t>
            </a:r>
            <a:r>
              <a:rPr lang="en-US" altLang="zh-HK" i="1" dirty="0">
                <a:sym typeface="Wingdings" panose="05000000000000000000" pitchFamily="2" charset="2"/>
              </a:rPr>
              <a:t></a:t>
            </a:r>
            <a:r>
              <a:rPr lang="en-US" altLang="zh-HK" i="1" dirty="0"/>
              <a:t>”the box if you did it.)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6744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6BE850F-8CA3-4ACB-B847-BE62F7D3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4466-4409-4C2E-81A2-E9CA08CA4607}" type="slidenum">
              <a:rPr lang="zh-HK" altLang="en-US" smtClean="0"/>
              <a:t>9</a:t>
            </a:fld>
            <a:endParaRPr lang="zh-HK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093EBBC-A699-4B67-B119-A77AEB5EF3E7}"/>
              </a:ext>
            </a:extLst>
          </p:cNvPr>
          <p:cNvSpPr/>
          <p:nvPr/>
        </p:nvSpPr>
        <p:spPr>
          <a:xfrm>
            <a:off x="801756" y="627577"/>
            <a:ext cx="104377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HK" sz="2400" b="1" dirty="0"/>
              <a:t>Part 5</a:t>
            </a:r>
          </a:p>
          <a:p>
            <a:r>
              <a:rPr lang="en-US" altLang="zh-HK" sz="2000" b="1" dirty="0"/>
              <a:t>Extended activity </a:t>
            </a:r>
            <a:r>
              <a:rPr lang="en-US" altLang="zh-HK" sz="2000" dirty="0"/>
              <a:t>– Think of </a:t>
            </a:r>
            <a:r>
              <a:rPr lang="en-US" altLang="zh-HK" sz="2000" b="1" dirty="0"/>
              <a:t>an interesting activity </a:t>
            </a:r>
            <a:r>
              <a:rPr lang="en-US" altLang="zh-HK" sz="2000" dirty="0"/>
              <a:t>for you to </a:t>
            </a:r>
            <a:r>
              <a:rPr lang="en-US" altLang="zh-HK" sz="2000" dirty="0" smtClean="0"/>
              <a:t>do while staying </a:t>
            </a:r>
            <a:r>
              <a:rPr lang="en-US" altLang="zh-HK" sz="2000" dirty="0"/>
              <a:t>at home, e.g. making a tool to protect family members </a:t>
            </a:r>
            <a:r>
              <a:rPr lang="en-US" altLang="zh-HK" sz="2000" dirty="0" smtClean="0"/>
              <a:t>from </a:t>
            </a:r>
            <a:r>
              <a:rPr lang="en-US" altLang="zh-HK" sz="2000" dirty="0"/>
              <a:t>coronavirus, setting a quiz about coronavirus to learn more about the virus and fight against it, </a:t>
            </a:r>
            <a:r>
              <a:rPr lang="en-US" altLang="zh-HK" sz="2000" dirty="0" smtClean="0"/>
              <a:t>and sharing </a:t>
            </a:r>
            <a:r>
              <a:rPr lang="en-US" altLang="zh-HK" sz="2000" dirty="0"/>
              <a:t>a good book/TV </a:t>
            </a:r>
            <a:r>
              <a:rPr lang="en-US" altLang="zh-HK" sz="2000" dirty="0" err="1"/>
              <a:t>programme</a:t>
            </a:r>
            <a:r>
              <a:rPr lang="en-US" altLang="zh-HK" sz="2000" dirty="0"/>
              <a:t> with your friends. </a:t>
            </a:r>
            <a:endParaRPr lang="zh-TW" altLang="zh-HK" sz="2000" dirty="0"/>
          </a:p>
          <a:p>
            <a:r>
              <a:rPr lang="en-US" altLang="zh-HK" sz="2000" dirty="0"/>
              <a:t> </a:t>
            </a:r>
            <a:endParaRPr lang="zh-TW" altLang="zh-HK" sz="20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9989382-E628-4526-9DB8-3D5B8C9CAB10}"/>
              </a:ext>
            </a:extLst>
          </p:cNvPr>
          <p:cNvSpPr txBox="1"/>
          <p:nvPr/>
        </p:nvSpPr>
        <p:spPr>
          <a:xfrm>
            <a:off x="1504950" y="2951260"/>
            <a:ext cx="84677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dirty="0"/>
              <a:t>The tips in the tip boxes and the following links can help you.</a:t>
            </a:r>
          </a:p>
          <a:p>
            <a:endParaRPr lang="zh-TW" altLang="zh-HK" sz="2000" dirty="0"/>
          </a:p>
          <a:p>
            <a:pPr lvl="0"/>
            <a:r>
              <a:rPr lang="en-US" altLang="zh-HK" sz="2000" dirty="0"/>
              <a:t>(a) Resources about COVID-2019 on the Centre for Health Protection website</a:t>
            </a:r>
            <a:endParaRPr lang="zh-TW" altLang="zh-HK" sz="2000" dirty="0"/>
          </a:p>
          <a:p>
            <a:r>
              <a:rPr lang="en-US" altLang="zh-HK" sz="2000" u="sng" dirty="0">
                <a:hlinkClick r:id="rId2"/>
              </a:rPr>
              <a:t>https://www.chp.gov.hk/en/resources/464/102466.html</a:t>
            </a:r>
            <a:endParaRPr lang="en-US" altLang="zh-HK" sz="2000" u="sng" dirty="0"/>
          </a:p>
          <a:p>
            <a:endParaRPr lang="zh-TW" altLang="zh-HK" sz="2000" dirty="0"/>
          </a:p>
          <a:p>
            <a:pPr lvl="0"/>
            <a:r>
              <a:rPr lang="en-US" altLang="zh-HK" sz="2000" dirty="0"/>
              <a:t>(b) Videos from the Centre for Health Protection </a:t>
            </a:r>
            <a:endParaRPr lang="zh-TW" altLang="zh-HK" sz="2000" dirty="0"/>
          </a:p>
          <a:p>
            <a:r>
              <a:rPr lang="en-US" altLang="zh-HK" sz="2000" u="sng" dirty="0">
                <a:hlinkClick r:id="rId3"/>
              </a:rPr>
              <a:t>https://www.youtube.com/c/ChpGovHkChannel</a:t>
            </a:r>
            <a:r>
              <a:rPr lang="en-US" altLang="zh-HK" sz="2000" dirty="0"/>
              <a:t> </a:t>
            </a:r>
            <a:endParaRPr lang="zh-TW" altLang="zh-HK" sz="2000" dirty="0"/>
          </a:p>
          <a:p>
            <a:endParaRPr lang="zh-HK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1770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566</TotalTime>
  <Words>1165</Words>
  <Application>Microsoft Office PowerPoint</Application>
  <PresentationFormat>寬螢幕</PresentationFormat>
  <Paragraphs>175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新細明體</vt:lpstr>
      <vt:lpstr>Arial</vt:lpstr>
      <vt:lpstr>Calibri</vt:lpstr>
      <vt:lpstr>Calibri Light</vt:lpstr>
      <vt:lpstr>Times New Roman</vt:lpstr>
      <vt:lpstr>Wingdings</vt:lpstr>
      <vt:lpstr>Office 佈景主題</vt:lpstr>
      <vt:lpstr>Making good use of time while staying at home for social distancing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Christine Leung</dc:creator>
  <cp:lastModifiedBy>LEUNG, Wing-sze</cp:lastModifiedBy>
  <cp:revision>164</cp:revision>
  <dcterms:created xsi:type="dcterms:W3CDTF">2020-03-31T02:40:06Z</dcterms:created>
  <dcterms:modified xsi:type="dcterms:W3CDTF">2020-05-20T08:53:42Z</dcterms:modified>
</cp:coreProperties>
</file>